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7" r:id="rId2"/>
    <p:sldId id="256" r:id="rId3"/>
    <p:sldId id="257" r:id="rId4"/>
    <p:sldId id="258" r:id="rId5"/>
    <p:sldId id="288" r:id="rId6"/>
    <p:sldId id="259" r:id="rId7"/>
    <p:sldId id="260" r:id="rId8"/>
    <p:sldId id="261" r:id="rId9"/>
    <p:sldId id="294" r:id="rId10"/>
    <p:sldId id="263" r:id="rId11"/>
    <p:sldId id="285" r:id="rId12"/>
    <p:sldId id="264" r:id="rId13"/>
    <p:sldId id="295" r:id="rId14"/>
    <p:sldId id="266" r:id="rId15"/>
    <p:sldId id="267" r:id="rId16"/>
    <p:sldId id="283" r:id="rId17"/>
    <p:sldId id="268" r:id="rId18"/>
    <p:sldId id="297" r:id="rId19"/>
    <p:sldId id="296" r:id="rId20"/>
    <p:sldId id="270" r:id="rId21"/>
    <p:sldId id="271" r:id="rId22"/>
    <p:sldId id="272" r:id="rId23"/>
    <p:sldId id="273" r:id="rId24"/>
    <p:sldId id="293" r:id="rId25"/>
    <p:sldId id="298" r:id="rId26"/>
    <p:sldId id="274" r:id="rId27"/>
    <p:sldId id="275" r:id="rId28"/>
    <p:sldId id="290" r:id="rId29"/>
    <p:sldId id="276" r:id="rId30"/>
    <p:sldId id="277" r:id="rId31"/>
    <p:sldId id="278" r:id="rId32"/>
    <p:sldId id="279" r:id="rId33"/>
    <p:sldId id="280" r:id="rId34"/>
    <p:sldId id="281" r:id="rId35"/>
    <p:sldId id="284" r:id="rId36"/>
    <p:sldId id="286" r:id="rId37"/>
    <p:sldId id="289" r:id="rId38"/>
    <p:sldId id="28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71" autoAdjust="0"/>
  </p:normalViewPr>
  <p:slideViewPr>
    <p:cSldViewPr>
      <p:cViewPr>
        <p:scale>
          <a:sx n="160" d="100"/>
          <a:sy n="160" d="100"/>
        </p:scale>
        <p:origin x="-210" y="-2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367A5-F004-48EB-89AB-504A96E81AED}" type="datetimeFigureOut">
              <a:rPr lang="en-US" smtClean="0"/>
              <a:t>2/15/2015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A17B6-E470-4E6B-8021-784CB9A5FB4E}" type="slidenum">
              <a:rPr lang="en-US" smtClean="0"/>
              <a:t>‹#›</a:t>
            </a:fld>
            <a:endParaRPr lang="en-US"/>
          </a:p>
        </p:txBody>
      </p:sp>
    </p:spTree>
    <p:extLst>
      <p:ext uri="{BB962C8B-B14F-4D97-AF65-F5344CB8AC3E}">
        <p14:creationId xmlns:p14="http://schemas.microsoft.com/office/powerpoint/2010/main" val="338858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A17B6-E470-4E6B-8021-784CB9A5FB4E}" type="slidenum">
              <a:rPr lang="en-US" smtClean="0"/>
              <a:t>26</a:t>
            </a:fld>
            <a:endParaRPr lang="en-US"/>
          </a:p>
        </p:txBody>
      </p:sp>
    </p:spTree>
    <p:extLst>
      <p:ext uri="{BB962C8B-B14F-4D97-AF65-F5344CB8AC3E}">
        <p14:creationId xmlns:p14="http://schemas.microsoft.com/office/powerpoint/2010/main" val="258622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CEB145-ACF9-43DF-8DCC-3F74C4DABDA3}"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1471855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EB145-ACF9-43DF-8DCC-3F74C4DABDA3}"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285862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EB145-ACF9-43DF-8DCC-3F74C4DABDA3}"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240601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EB145-ACF9-43DF-8DCC-3F74C4DABDA3}"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349627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EB145-ACF9-43DF-8DCC-3F74C4DABDA3}"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302817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CEB145-ACF9-43DF-8DCC-3F74C4DABDA3}"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5345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CEB145-ACF9-43DF-8DCC-3F74C4DABDA3}"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335879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CEB145-ACF9-43DF-8DCC-3F74C4DABDA3}"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19698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EB145-ACF9-43DF-8DCC-3F74C4DABDA3}"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28638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EB145-ACF9-43DF-8DCC-3F74C4DABDA3}"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143414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EB145-ACF9-43DF-8DCC-3F74C4DABDA3}"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C2C0C-235C-4D71-A973-13654745588A}" type="slidenum">
              <a:rPr lang="en-US" smtClean="0"/>
              <a:t>‹#›</a:t>
            </a:fld>
            <a:endParaRPr lang="en-US"/>
          </a:p>
        </p:txBody>
      </p:sp>
    </p:spTree>
    <p:extLst>
      <p:ext uri="{BB962C8B-B14F-4D97-AF65-F5344CB8AC3E}">
        <p14:creationId xmlns:p14="http://schemas.microsoft.com/office/powerpoint/2010/main" val="328214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CEB145-ACF9-43DF-8DCC-3F74C4DABDA3}" type="datetimeFigureOut">
              <a:rPr lang="en-US" smtClean="0"/>
              <a:t>2/15/2015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FC2C0C-235C-4D71-A973-13654745588A}" type="slidenum">
              <a:rPr lang="en-US" smtClean="0"/>
              <a:t>‹#›</a:t>
            </a:fld>
            <a:endParaRPr lang="en-US"/>
          </a:p>
        </p:txBody>
      </p:sp>
    </p:spTree>
    <p:extLst>
      <p:ext uri="{BB962C8B-B14F-4D97-AF65-F5344CB8AC3E}">
        <p14:creationId xmlns:p14="http://schemas.microsoft.com/office/powerpoint/2010/main" val="1809360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Pawlik@verizon.net" TargetMode="External"/><Relationship Id="rId7" Type="http://schemas.openxmlformats.org/officeDocument/2006/relationships/hyperlink" Target="http://www.facebook.com/groups/600921446630849"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www.w2li.org/" TargetMode="External"/><Relationship Id="rId5" Type="http://schemas.openxmlformats.org/officeDocument/2006/relationships/hyperlink" Target="http://www.facebook.com/pages/New-Providence-Amateur-Radio-Club-NPARC/246739605343910" TargetMode="External"/><Relationship Id="rId4" Type="http://schemas.openxmlformats.org/officeDocument/2006/relationships/hyperlink" Target="http://www.nparc.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greatscottgadgets.com/sd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remotehamradio.com/" TargetMode="External"/><Relationship Id="rId7"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ebsdr.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youtu.be/lOvBo6Lq_Jk" TargetMode="External"/><Relationship Id="rId3" Type="http://schemas.openxmlformats.org/officeDocument/2006/relationships/hyperlink" Target="http://youtu.be/xCdxAmMsoC4" TargetMode="External"/><Relationship Id="rId7" Type="http://schemas.openxmlformats.org/officeDocument/2006/relationships/hyperlink" Target="http://youtu.be/LuWaStl0GgI"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youtu.be/SQkaLJiK92w" TargetMode="External"/><Relationship Id="rId5" Type="http://schemas.openxmlformats.org/officeDocument/2006/relationships/hyperlink" Target="http://youtu.be/UyXZn5ppYpk" TargetMode="External"/><Relationship Id="rId4" Type="http://schemas.openxmlformats.org/officeDocument/2006/relationships/hyperlink" Target="http://youtu.be/yj44qGVjikw" TargetMode="External"/><Relationship Id="rId9" Type="http://schemas.openxmlformats.org/officeDocument/2006/relationships/hyperlink" Target="http://youtu.be/HBlkinewdH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akeholders.ofcom.org.uk/binaries/enforcement/spectrum-enforcement/baldock.pdf"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hyperlink" Target="http://video.openhpsdr.org/HRF2014/PureSignal1.2.mp4"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groups.yahoo.com/neo/groups/n2adr-sdr/info" TargetMode="External"/><Relationship Id="rId3" Type="http://schemas.openxmlformats.org/officeDocument/2006/relationships/image" Target="../media/image40.jpeg"/><Relationship Id="rId7" Type="http://schemas.openxmlformats.org/officeDocument/2006/relationships/hyperlink" Target="http://james.ahlstrom.name/transceiver/"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dl2stg.de/stefan/hiqsdr/index.html" TargetMode="External"/><Relationship Id="rId5" Type="http://schemas.openxmlformats.org/officeDocument/2006/relationships/hyperlink" Target="http://hiqsdr.com/download/presentation/HiQSDR_Vortrag_English.pdf" TargetMode="External"/><Relationship Id="rId4" Type="http://schemas.openxmlformats.org/officeDocument/2006/relationships/hyperlink" Target="http://hiqsdr.com/hiqsdr-wiki/" TargetMode="External"/><Relationship Id="rId9" Type="http://schemas.openxmlformats.org/officeDocument/2006/relationships/hyperlink" Target="http://www.arrl.org/files/file/QEX_Next_Issue/Jan-Feb_2011/QEX_1_11_Ahlstrom.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678277" y="361950"/>
            <a:ext cx="7848600" cy="1200329"/>
          </a:xfrm>
          <a:prstGeom prst="rect">
            <a:avLst/>
          </a:prstGeom>
          <a:noFill/>
        </p:spPr>
        <p:txBody>
          <a:bodyPr wrap="square" rtlCol="0">
            <a:spAutoFit/>
          </a:bodyPr>
          <a:lstStyle/>
          <a:p>
            <a:pPr algn="ctr"/>
            <a:r>
              <a:rPr lang="en-US" sz="3200" dirty="0" smtClean="0">
                <a:solidFill>
                  <a:schemeClr val="tx2">
                    <a:lumMod val="40000"/>
                    <a:lumOff val="60000"/>
                  </a:schemeClr>
                </a:solidFill>
              </a:rPr>
              <a:t>So</a:t>
            </a:r>
            <a:r>
              <a:rPr lang="en-US" sz="3600" dirty="0" smtClean="0">
                <a:solidFill>
                  <a:schemeClr val="tx2">
                    <a:lumMod val="40000"/>
                    <a:lumOff val="60000"/>
                  </a:schemeClr>
                </a:solidFill>
              </a:rPr>
              <a:t>ftware Defined Radio:</a:t>
            </a:r>
          </a:p>
          <a:p>
            <a:pPr algn="ctr"/>
            <a:r>
              <a:rPr lang="en-US" sz="3600" dirty="0" smtClean="0">
                <a:solidFill>
                  <a:schemeClr val="tx2">
                    <a:lumMod val="40000"/>
                    <a:lumOff val="60000"/>
                  </a:schemeClr>
                </a:solidFill>
              </a:rPr>
              <a:t>State-of-the-Art &amp; State-of-the-Future</a:t>
            </a:r>
            <a:endParaRPr lang="en-US" sz="3600" dirty="0">
              <a:solidFill>
                <a:schemeClr val="tx2">
                  <a:lumMod val="40000"/>
                  <a:lumOff val="60000"/>
                </a:schemeClr>
              </a:solidFill>
            </a:endParaRPr>
          </a:p>
        </p:txBody>
      </p:sp>
      <p:sp>
        <p:nvSpPr>
          <p:cNvPr id="7" name="TextBox 6"/>
          <p:cNvSpPr txBox="1"/>
          <p:nvPr/>
        </p:nvSpPr>
        <p:spPr>
          <a:xfrm>
            <a:off x="152401" y="1885950"/>
            <a:ext cx="8839200" cy="2862322"/>
          </a:xfrm>
          <a:prstGeom prst="rect">
            <a:avLst/>
          </a:prstGeom>
          <a:noFill/>
        </p:spPr>
        <p:txBody>
          <a:bodyPr wrap="square" rtlCol="0">
            <a:spAutoFit/>
          </a:bodyPr>
          <a:lstStyle/>
          <a:p>
            <a:pPr algn="ctr"/>
            <a:r>
              <a:rPr lang="en-US" sz="3200" dirty="0" smtClean="0">
                <a:solidFill>
                  <a:schemeClr val="bg1"/>
                </a:solidFill>
              </a:rPr>
              <a:t>Jon R Pawlik</a:t>
            </a:r>
          </a:p>
          <a:p>
            <a:pPr algn="ctr"/>
            <a:r>
              <a:rPr lang="en-US" sz="2800" dirty="0" smtClean="0">
                <a:solidFill>
                  <a:schemeClr val="bg1"/>
                </a:solidFill>
              </a:rPr>
              <a:t>AE2JP</a:t>
            </a:r>
          </a:p>
          <a:p>
            <a:pPr algn="ctr"/>
            <a:r>
              <a:rPr lang="en-US" dirty="0" smtClean="0">
                <a:solidFill>
                  <a:schemeClr val="bg1"/>
                </a:solidFill>
                <a:hlinkClick r:id="rId3"/>
              </a:rPr>
              <a:t>JRPawlik@verizon.net</a:t>
            </a:r>
            <a:endParaRPr lang="en-US" dirty="0" smtClean="0">
              <a:solidFill>
                <a:schemeClr val="bg1"/>
              </a:solidFill>
            </a:endParaRPr>
          </a:p>
          <a:p>
            <a:pPr algn="ctr"/>
            <a:endParaRPr lang="en-US" sz="2000" dirty="0">
              <a:solidFill>
                <a:schemeClr val="bg1"/>
              </a:solidFill>
            </a:endParaRPr>
          </a:p>
          <a:p>
            <a:pPr algn="ctr"/>
            <a:r>
              <a:rPr lang="en-US" sz="2000" dirty="0" smtClean="0">
                <a:solidFill>
                  <a:schemeClr val="bg1"/>
                </a:solidFill>
              </a:rPr>
              <a:t>New Providence Amateur Radio Club (NPARC-NJ), </a:t>
            </a:r>
            <a:r>
              <a:rPr lang="en-US" sz="2000" dirty="0">
                <a:solidFill>
                  <a:schemeClr val="bg1"/>
                </a:solidFill>
              </a:rPr>
              <a:t>August 11, 2014</a:t>
            </a:r>
            <a:endParaRPr lang="en-US" sz="2000" dirty="0" smtClean="0">
              <a:solidFill>
                <a:schemeClr val="bg1"/>
              </a:solidFill>
            </a:endParaRPr>
          </a:p>
          <a:p>
            <a:pPr algn="ctr"/>
            <a:r>
              <a:rPr lang="en-US" sz="1500" dirty="0" smtClean="0">
                <a:solidFill>
                  <a:schemeClr val="bg1"/>
                </a:solidFill>
                <a:hlinkClick r:id="rId4"/>
              </a:rPr>
              <a:t>www.</a:t>
            </a:r>
            <a:r>
              <a:rPr lang="en-US" sz="1500" dirty="0" smtClean="0">
                <a:solidFill>
                  <a:schemeClr val="bg1"/>
                </a:solidFill>
                <a:hlinkClick r:id="rId4"/>
              </a:rPr>
              <a:t>nparc.org</a:t>
            </a:r>
            <a:r>
              <a:rPr lang="en-US" sz="1500" dirty="0" smtClean="0">
                <a:solidFill>
                  <a:schemeClr val="bg1"/>
                </a:solidFill>
              </a:rPr>
              <a:t> </a:t>
            </a:r>
            <a:r>
              <a:rPr lang="en-US" sz="1500" dirty="0" smtClean="0">
                <a:solidFill>
                  <a:schemeClr val="bg1"/>
                </a:solidFill>
              </a:rPr>
              <a:t>&amp; </a:t>
            </a:r>
            <a:r>
              <a:rPr lang="en-US" sz="1500" dirty="0" smtClean="0">
                <a:solidFill>
                  <a:schemeClr val="bg1"/>
                </a:solidFill>
                <a:hlinkClick r:id="rId5"/>
              </a:rPr>
              <a:t>www.facebook.com/pages/New-Providence-Amateur-Radio-Club-NPARC/246739605343910</a:t>
            </a:r>
            <a:endParaRPr lang="en-US" sz="1500" dirty="0" smtClean="0">
              <a:solidFill>
                <a:schemeClr val="bg1"/>
              </a:solidFill>
            </a:endParaRPr>
          </a:p>
          <a:p>
            <a:pPr algn="ctr"/>
            <a:endParaRPr lang="en-US" sz="1200" dirty="0" smtClean="0">
              <a:solidFill>
                <a:schemeClr val="bg1"/>
              </a:solidFill>
            </a:endParaRPr>
          </a:p>
          <a:p>
            <a:pPr algn="ctr"/>
            <a:r>
              <a:rPr lang="en-US" sz="2000" dirty="0" smtClean="0">
                <a:solidFill>
                  <a:schemeClr val="bg1"/>
                </a:solidFill>
              </a:rPr>
              <a:t>Updated for the Tri-County Radio Association (TCRA), February 16, 2015</a:t>
            </a:r>
          </a:p>
          <a:p>
            <a:pPr algn="ctr"/>
            <a:r>
              <a:rPr lang="en-US" sz="1500" dirty="0" smtClean="0">
                <a:solidFill>
                  <a:schemeClr val="bg1"/>
                </a:solidFill>
                <a:hlinkClick r:id="rId6"/>
              </a:rPr>
              <a:t>www.w2li.org</a:t>
            </a:r>
            <a:r>
              <a:rPr lang="en-US" sz="1500" dirty="0">
                <a:solidFill>
                  <a:schemeClr val="bg1"/>
                </a:solidFill>
              </a:rPr>
              <a:t> &amp; </a:t>
            </a:r>
            <a:r>
              <a:rPr lang="en-US" sz="1500" dirty="0" smtClean="0">
                <a:solidFill>
                  <a:schemeClr val="bg1"/>
                </a:solidFill>
                <a:hlinkClick r:id="rId7"/>
              </a:rPr>
              <a:t>www.facebook.com/groups/600921446630849</a:t>
            </a:r>
            <a:endParaRPr lang="en-US" sz="1500" dirty="0" smtClean="0">
              <a:solidFill>
                <a:schemeClr val="bg1"/>
              </a:solidFill>
            </a:endParaRPr>
          </a:p>
        </p:txBody>
      </p:sp>
    </p:spTree>
    <p:extLst>
      <p:ext uri="{BB962C8B-B14F-4D97-AF65-F5344CB8AC3E}">
        <p14:creationId xmlns:p14="http://schemas.microsoft.com/office/powerpoint/2010/main" val="411974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0073" y="-1"/>
            <a:ext cx="9144000" cy="5143500"/>
          </a:xfrm>
          <a:prstGeom prst="rect">
            <a:avLst/>
          </a:prstGeom>
        </p:spPr>
      </p:pic>
      <p:sp>
        <p:nvSpPr>
          <p:cNvPr id="5" name="TextBox 4"/>
          <p:cNvSpPr txBox="1"/>
          <p:nvPr/>
        </p:nvSpPr>
        <p:spPr>
          <a:xfrm>
            <a:off x="20073" y="67330"/>
            <a:ext cx="9144000" cy="523220"/>
          </a:xfrm>
          <a:prstGeom prst="rect">
            <a:avLst/>
          </a:prstGeom>
          <a:noFill/>
        </p:spPr>
        <p:txBody>
          <a:bodyPr wrap="square" rtlCol="0">
            <a:spAutoFit/>
          </a:bodyPr>
          <a:lstStyle/>
          <a:p>
            <a:pPr algn="ctr"/>
            <a:r>
              <a:rPr lang="en-US" sz="2800" dirty="0">
                <a:solidFill>
                  <a:schemeClr val="tx2">
                    <a:lumMod val="40000"/>
                    <a:lumOff val="60000"/>
                  </a:schemeClr>
                </a:solidFill>
              </a:rPr>
              <a:t>VHF/UHF </a:t>
            </a:r>
            <a:r>
              <a:rPr lang="en-US" sz="2800" dirty="0" smtClean="0">
                <a:solidFill>
                  <a:schemeClr val="tx2">
                    <a:lumMod val="40000"/>
                    <a:lumOff val="60000"/>
                  </a:schemeClr>
                </a:solidFill>
              </a:rPr>
              <a:t>&gt;1 MHz </a:t>
            </a:r>
            <a:r>
              <a:rPr lang="en-US" sz="2800" dirty="0">
                <a:solidFill>
                  <a:schemeClr val="tx2">
                    <a:lumMod val="40000"/>
                    <a:lumOff val="60000"/>
                  </a:schemeClr>
                </a:solidFill>
              </a:rPr>
              <a:t>Bandwidth Digital Transceivers &amp; Receivers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58" y="590550"/>
            <a:ext cx="2768129" cy="2121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611" y="2876550"/>
            <a:ext cx="2042813" cy="66929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894" y="3714750"/>
            <a:ext cx="2875658" cy="116104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2350" y="590550"/>
            <a:ext cx="3505200" cy="1891507"/>
          </a:xfrm>
          <a:prstGeom prst="rect">
            <a:avLst/>
          </a:prstGeom>
        </p:spPr>
      </p:pic>
      <p:sp>
        <p:nvSpPr>
          <p:cNvPr id="13" name="TextBox 12"/>
          <p:cNvSpPr txBox="1"/>
          <p:nvPr/>
        </p:nvSpPr>
        <p:spPr>
          <a:xfrm>
            <a:off x="3065094" y="2449628"/>
            <a:ext cx="6009768" cy="2739211"/>
          </a:xfrm>
          <a:prstGeom prst="rect">
            <a:avLst/>
          </a:prstGeom>
          <a:noFill/>
        </p:spPr>
        <p:txBody>
          <a:bodyPr wrap="square" rtlCol="0">
            <a:spAutoFit/>
          </a:bodyPr>
          <a:lstStyle/>
          <a:p>
            <a:r>
              <a:rPr lang="en-US" sz="1600" dirty="0" smtClean="0">
                <a:solidFill>
                  <a:schemeClr val="bg1"/>
                </a:solidFill>
              </a:rPr>
              <a:t>A category for SDR things not easily classified, cell phone towers, too.</a:t>
            </a:r>
          </a:p>
          <a:p>
            <a:endParaRPr lang="en-US" sz="4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DVB-T USB dongles, originally designed for European digital TV, cover 30-50 MHz to 1.2-2.2 GHz with 2.8 MSPS rates, 8 bit.</a:t>
            </a:r>
          </a:p>
          <a:p>
            <a:pPr marL="285750" indent="-285750">
              <a:buFont typeface="Arial" panose="020B0604020202020204" pitchFamily="34" charset="0"/>
              <a:buChar char="•"/>
            </a:pPr>
            <a:r>
              <a:rPr lang="en-US" sz="1600" dirty="0" smtClean="0">
                <a:solidFill>
                  <a:schemeClr val="bg1"/>
                </a:solidFill>
              </a:rPr>
              <a:t>The </a:t>
            </a:r>
            <a:r>
              <a:rPr lang="en-US" sz="1600" dirty="0">
                <a:solidFill>
                  <a:schemeClr val="bg1"/>
                </a:solidFill>
              </a:rPr>
              <a:t>HackRF covers </a:t>
            </a:r>
            <a:r>
              <a:rPr lang="en-US" sz="1600" dirty="0" smtClean="0">
                <a:solidFill>
                  <a:schemeClr val="bg1"/>
                </a:solidFill>
              </a:rPr>
              <a:t>10 MHz to 6 GHz with 20 MSPS rates, 8 bit.   Mike </a:t>
            </a:r>
            <a:r>
              <a:rPr lang="en-US" sz="1600" dirty="0" err="1" smtClean="0">
                <a:solidFill>
                  <a:schemeClr val="bg1"/>
                </a:solidFill>
              </a:rPr>
              <a:t>Ossman</a:t>
            </a:r>
            <a:r>
              <a:rPr lang="en-US" sz="1600" dirty="0" smtClean="0">
                <a:solidFill>
                  <a:schemeClr val="bg1"/>
                </a:solidFill>
              </a:rPr>
              <a:t> SDR video series at: </a:t>
            </a:r>
            <a:r>
              <a:rPr lang="en-US" sz="1400" dirty="0" smtClean="0">
                <a:solidFill>
                  <a:schemeClr val="bg1"/>
                </a:solidFill>
                <a:hlinkClick r:id="rId7"/>
              </a:rPr>
              <a:t>http</a:t>
            </a:r>
            <a:r>
              <a:rPr lang="en-US" sz="1400" dirty="0">
                <a:solidFill>
                  <a:schemeClr val="bg1"/>
                </a:solidFill>
                <a:hlinkClick r:id="rId7"/>
              </a:rPr>
              <a:t>://</a:t>
            </a:r>
            <a:r>
              <a:rPr lang="en-US" sz="1400" dirty="0" smtClean="0">
                <a:solidFill>
                  <a:schemeClr val="bg1"/>
                </a:solidFill>
                <a:hlinkClick r:id="rId7"/>
              </a:rPr>
              <a:t>greatscottgadgets.com/sdr</a:t>
            </a:r>
            <a:r>
              <a:rPr lang="en-US" sz="1400" dirty="0" smtClean="0">
                <a:solidFill>
                  <a:schemeClr val="bg1"/>
                </a:solidFill>
              </a:rPr>
              <a:t>.</a:t>
            </a:r>
          </a:p>
          <a:p>
            <a:pPr marL="285750" indent="-285750">
              <a:buFont typeface="Arial" panose="020B0604020202020204" pitchFamily="34" charset="0"/>
              <a:buChar char="•"/>
            </a:pPr>
            <a:r>
              <a:rPr lang="en-US" sz="1600" dirty="0" smtClean="0">
                <a:solidFill>
                  <a:schemeClr val="bg1"/>
                </a:solidFill>
              </a:rPr>
              <a:t>The Ham It Up board v1.2 upconverts signals by 125 MHz, providing coverage of the ham HF bands for the above units.</a:t>
            </a:r>
          </a:p>
          <a:p>
            <a:endParaRPr lang="en-US" sz="400" dirty="0" smtClean="0">
              <a:solidFill>
                <a:schemeClr val="bg1"/>
              </a:solidFill>
            </a:endParaRPr>
          </a:p>
          <a:p>
            <a:r>
              <a:rPr lang="en-US" sz="1600" dirty="0" smtClean="0">
                <a:solidFill>
                  <a:schemeClr val="bg1"/>
                </a:solidFill>
              </a:rPr>
              <a:t>Great for security studies, Wi-Fi, Bluetooth, GPS, 4G, radar, police, fire, 800 MHz trunking, aircraft ACARS flight paths, NOAA weather maps, radio astronomy, FM radio, rig monitoring and much more!</a:t>
            </a:r>
            <a:endParaRPr lang="en-US" sz="1600" dirty="0">
              <a:solidFill>
                <a:schemeClr val="bg1"/>
              </a:solidFill>
            </a:endParaRPr>
          </a:p>
        </p:txBody>
      </p:sp>
    </p:spTree>
    <p:extLst>
      <p:ext uri="{BB962C8B-B14F-4D97-AF65-F5344CB8AC3E}">
        <p14:creationId xmlns:p14="http://schemas.microsoft.com/office/powerpoint/2010/main" val="412300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BEBA8EAE-BF5A-486C-A8C5-ECC9F3942E4B}">
                <a14:imgProps xmlns:a14="http://schemas.microsoft.com/office/drawing/2010/main">
                  <a14:imgLayer r:embed="rId3">
                    <a14:imgEffect>
                      <a14:colorTemperature colorTemp="55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76200" y="209550"/>
            <a:ext cx="8991600" cy="461665"/>
          </a:xfrm>
          <a:prstGeom prst="rect">
            <a:avLst/>
          </a:prstGeom>
          <a:noFill/>
        </p:spPr>
        <p:txBody>
          <a:bodyPr wrap="square" rtlCol="0">
            <a:spAutoFit/>
          </a:bodyPr>
          <a:lstStyle/>
          <a:p>
            <a:pPr algn="ctr"/>
            <a:r>
              <a:rPr lang="en-US" sz="2400" dirty="0" smtClean="0">
                <a:solidFill>
                  <a:schemeClr val="tx2">
                    <a:lumMod val="40000"/>
                    <a:lumOff val="60000"/>
                  </a:schemeClr>
                </a:solidFill>
              </a:rPr>
              <a:t>Aircraft Flight Tracking: A ‘Gee-Whiz’ Application Of $15 DVB-T Dongles</a:t>
            </a:r>
            <a:endParaRPr lang="en-US" sz="2400" dirty="0">
              <a:solidFill>
                <a:schemeClr val="tx2">
                  <a:lumMod val="40000"/>
                  <a:lumOff val="6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20" y="773234"/>
            <a:ext cx="8282362" cy="4008403"/>
          </a:xfrm>
          <a:prstGeom prst="rect">
            <a:avLst/>
          </a:prstGeom>
        </p:spPr>
      </p:pic>
    </p:spTree>
    <p:extLst>
      <p:ext uri="{BB962C8B-B14F-4D97-AF65-F5344CB8AC3E}">
        <p14:creationId xmlns:p14="http://schemas.microsoft.com/office/powerpoint/2010/main" val="2556333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533400" y="85167"/>
            <a:ext cx="80391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HDSDR Software Runs With Almost All SDR Hardware</a:t>
            </a:r>
            <a:endParaRPr lang="en-US" sz="2800" dirty="0">
              <a:solidFill>
                <a:schemeClr val="tx2">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03" y="728650"/>
            <a:ext cx="5486400" cy="4094226"/>
          </a:xfrm>
          <a:prstGeom prst="rect">
            <a:avLst/>
          </a:prstGeom>
        </p:spPr>
      </p:pic>
      <p:sp>
        <p:nvSpPr>
          <p:cNvPr id="2" name="TextBox 1"/>
          <p:cNvSpPr txBox="1"/>
          <p:nvPr/>
        </p:nvSpPr>
        <p:spPr>
          <a:xfrm>
            <a:off x="5867400" y="590550"/>
            <a:ext cx="3124200" cy="4370427"/>
          </a:xfrm>
          <a:prstGeom prst="rect">
            <a:avLst/>
          </a:prstGeom>
          <a:noFill/>
        </p:spPr>
        <p:txBody>
          <a:bodyPr wrap="square" rtlCol="0">
            <a:spAutoFit/>
          </a:bodyPr>
          <a:lstStyle/>
          <a:p>
            <a:r>
              <a:rPr lang="en-US" sz="1700" dirty="0" smtClean="0">
                <a:solidFill>
                  <a:schemeClr val="bg1"/>
                </a:solidFill>
              </a:rPr>
              <a:t>The top waterfall display scrolls upward with time displaying signals in colors ranging from blue to red for increasing signal strength.  Below that is spectral amplitude versus frequency.  On the bottom right these displays are repeated with different frequency and time scales.</a:t>
            </a:r>
          </a:p>
          <a:p>
            <a:endParaRPr lang="en-US" sz="600" dirty="0">
              <a:solidFill>
                <a:schemeClr val="bg1"/>
              </a:solidFill>
            </a:endParaRPr>
          </a:p>
          <a:p>
            <a:r>
              <a:rPr lang="en-US" sz="1700" dirty="0" smtClean="0">
                <a:solidFill>
                  <a:schemeClr val="bg1"/>
                </a:solidFill>
              </a:rPr>
              <a:t>An S-Meter and frequency readouts (L0 and Tune) are on the middle left.  Below that are various buttons and sliders, some of which open drop-down menus, thereby accessing the transceiver control functions.</a:t>
            </a:r>
            <a:endParaRPr lang="en-US" sz="1700" dirty="0">
              <a:solidFill>
                <a:schemeClr val="bg1"/>
              </a:solidFill>
            </a:endParaRPr>
          </a:p>
        </p:txBody>
      </p:sp>
    </p:spTree>
    <p:extLst>
      <p:ext uri="{BB962C8B-B14F-4D97-AF65-F5344CB8AC3E}">
        <p14:creationId xmlns:p14="http://schemas.microsoft.com/office/powerpoint/2010/main" val="220650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6200" y="331994"/>
            <a:ext cx="8991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Conversion (One Down Conversion To Baseband)</a:t>
            </a:r>
            <a:endParaRPr lang="en-US" sz="2800" dirty="0">
              <a:solidFill>
                <a:schemeClr val="tx2">
                  <a:lumMod val="40000"/>
                  <a:lumOff val="60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225121"/>
            <a:ext cx="1454358" cy="13851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3616445"/>
            <a:ext cx="2126751" cy="991598"/>
          </a:xfrm>
          <a:prstGeom prst="rect">
            <a:avLst/>
          </a:prstGeom>
        </p:spPr>
      </p:pic>
      <p:sp>
        <p:nvSpPr>
          <p:cNvPr id="10" name="TextBox 9"/>
          <p:cNvSpPr txBox="1"/>
          <p:nvPr/>
        </p:nvSpPr>
        <p:spPr>
          <a:xfrm>
            <a:off x="6858000" y="895350"/>
            <a:ext cx="2089731" cy="4093428"/>
          </a:xfrm>
          <a:prstGeom prst="rect">
            <a:avLst/>
          </a:prstGeom>
          <a:noFill/>
        </p:spPr>
        <p:txBody>
          <a:bodyPr wrap="square" rtlCol="0">
            <a:spAutoFit/>
          </a:bodyPr>
          <a:lstStyle/>
          <a:p>
            <a:r>
              <a:rPr lang="en-US" dirty="0" smtClean="0">
                <a:solidFill>
                  <a:schemeClr val="bg1"/>
                </a:solidFill>
              </a:rPr>
              <a:t>With only one analog down conversion before digitizing the signals, there is less opportunity to introduce distortion than in the multi-conversion design.</a:t>
            </a:r>
          </a:p>
          <a:p>
            <a:endParaRPr lang="en-US" sz="800" dirty="0">
              <a:solidFill>
                <a:schemeClr val="bg1"/>
              </a:solidFill>
            </a:endParaRPr>
          </a:p>
          <a:p>
            <a:r>
              <a:rPr lang="en-US" dirty="0" smtClean="0">
                <a:solidFill>
                  <a:schemeClr val="bg1"/>
                </a:solidFill>
              </a:rPr>
              <a:t>The Elecraft KX3 (left) and </a:t>
            </a:r>
            <a:r>
              <a:rPr lang="en-US" dirty="0">
                <a:solidFill>
                  <a:schemeClr val="bg1"/>
                </a:solidFill>
              </a:rPr>
              <a:t>Flex-5000 (right)</a:t>
            </a:r>
            <a:r>
              <a:rPr lang="en-US" dirty="0" smtClean="0">
                <a:solidFill>
                  <a:schemeClr val="bg1"/>
                </a:solidFill>
              </a:rPr>
              <a:t> are examples of Direct Conversion SDRs.</a:t>
            </a:r>
            <a:endParaRPr lang="en-US" dirty="0">
              <a:solidFill>
                <a:schemeClr val="bg1"/>
              </a:solidFill>
            </a:endParaRPr>
          </a:p>
        </p:txBody>
      </p:sp>
    </p:spTree>
    <p:extLst>
      <p:ext uri="{BB962C8B-B14F-4D97-AF65-F5344CB8AC3E}">
        <p14:creationId xmlns:p14="http://schemas.microsoft.com/office/powerpoint/2010/main" val="25470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81000" y="133350"/>
            <a:ext cx="8229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Sherwood Engineering IMD Tests On Four Transceivers</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9" y="900425"/>
            <a:ext cx="6067328" cy="3886200"/>
          </a:xfrm>
          <a:prstGeom prst="rect">
            <a:avLst/>
          </a:prstGeom>
        </p:spPr>
      </p:pic>
      <p:sp>
        <p:nvSpPr>
          <p:cNvPr id="7" name="TextBox 6"/>
          <p:cNvSpPr txBox="1"/>
          <p:nvPr/>
        </p:nvSpPr>
        <p:spPr>
          <a:xfrm>
            <a:off x="6276396" y="742950"/>
            <a:ext cx="2867603" cy="4201150"/>
          </a:xfrm>
          <a:prstGeom prst="rect">
            <a:avLst/>
          </a:prstGeom>
          <a:noFill/>
        </p:spPr>
        <p:txBody>
          <a:bodyPr wrap="square" rtlCol="0">
            <a:spAutoFit/>
          </a:bodyPr>
          <a:lstStyle/>
          <a:p>
            <a:r>
              <a:rPr lang="en-US" sz="1700" dirty="0" smtClean="0">
                <a:solidFill>
                  <a:schemeClr val="bg1"/>
                </a:solidFill>
              </a:rPr>
              <a:t>Two frequencies separated by 200 Hz induce Inter-modulation Distortion (IMD) spurs at second and third harmonic frequencies.</a:t>
            </a:r>
          </a:p>
          <a:p>
            <a:endParaRPr lang="en-US" sz="600" dirty="0">
              <a:solidFill>
                <a:schemeClr val="bg1"/>
              </a:solidFill>
            </a:endParaRPr>
          </a:p>
          <a:p>
            <a:r>
              <a:rPr lang="en-US" sz="1700" dirty="0" smtClean="0">
                <a:solidFill>
                  <a:schemeClr val="bg1"/>
                </a:solidFill>
              </a:rPr>
              <a:t>As the number of conversions decreases from three (ur, lr) to two (ll) to one (ul), the spurs lie further and further below the main peak amplitude.</a:t>
            </a:r>
          </a:p>
          <a:p>
            <a:endParaRPr lang="en-US" sz="600" dirty="0" smtClean="0">
              <a:solidFill>
                <a:schemeClr val="bg1"/>
              </a:solidFill>
            </a:endParaRPr>
          </a:p>
          <a:p>
            <a:r>
              <a:rPr lang="en-US" sz="1700" dirty="0" smtClean="0">
                <a:solidFill>
                  <a:schemeClr val="bg1"/>
                </a:solidFill>
              </a:rPr>
              <a:t>Not shown is the similar reduction of the phase noise, important for reducing background noise from strong adjacent signals.</a:t>
            </a:r>
            <a:endParaRPr lang="en-US" sz="1700" dirty="0">
              <a:solidFill>
                <a:schemeClr val="bg1"/>
              </a:solidFill>
            </a:endParaRPr>
          </a:p>
        </p:txBody>
      </p:sp>
    </p:spTree>
    <p:extLst>
      <p:ext uri="{BB962C8B-B14F-4D97-AF65-F5344CB8AC3E}">
        <p14:creationId xmlns:p14="http://schemas.microsoft.com/office/powerpoint/2010/main" val="272164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52400" y="209550"/>
            <a:ext cx="88392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Conversion (One Conversion To Baseband)</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15982"/>
            <a:ext cx="2743201" cy="18288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793" y="2704268"/>
            <a:ext cx="4989022" cy="2161909"/>
          </a:xfrm>
          <a:prstGeom prst="rect">
            <a:avLst/>
          </a:prstGeom>
        </p:spPr>
      </p:pic>
      <p:sp>
        <p:nvSpPr>
          <p:cNvPr id="8" name="TextBox 7"/>
          <p:cNvSpPr txBox="1"/>
          <p:nvPr/>
        </p:nvSpPr>
        <p:spPr>
          <a:xfrm>
            <a:off x="3352800" y="849834"/>
            <a:ext cx="5334000" cy="1754326"/>
          </a:xfrm>
          <a:prstGeom prst="rect">
            <a:avLst/>
          </a:prstGeom>
          <a:noFill/>
        </p:spPr>
        <p:txBody>
          <a:bodyPr wrap="square" rtlCol="0">
            <a:spAutoFit/>
          </a:bodyPr>
          <a:lstStyle/>
          <a:p>
            <a:r>
              <a:rPr lang="en-US" dirty="0" smtClean="0">
                <a:solidFill>
                  <a:schemeClr val="bg1"/>
                </a:solidFill>
              </a:rPr>
              <a:t>A (recently-discontinued) Flex-5000 is shown on display at the ARRL Testing Labs.  It covers 10 KHz to 60 MHz.  A Firewire interface </a:t>
            </a:r>
            <a:r>
              <a:rPr lang="en-US" dirty="0">
                <a:solidFill>
                  <a:schemeClr val="bg1"/>
                </a:solidFill>
              </a:rPr>
              <a:t>transfers </a:t>
            </a:r>
            <a:r>
              <a:rPr lang="en-US" dirty="0" smtClean="0">
                <a:solidFill>
                  <a:schemeClr val="bg1"/>
                </a:solidFill>
              </a:rPr>
              <a:t>data with </a:t>
            </a:r>
            <a:r>
              <a:rPr lang="en-US" dirty="0">
                <a:solidFill>
                  <a:schemeClr val="bg1"/>
                </a:solidFill>
              </a:rPr>
              <a:t>sampling rates of 192 </a:t>
            </a:r>
            <a:r>
              <a:rPr lang="en-US" dirty="0" smtClean="0">
                <a:solidFill>
                  <a:schemeClr val="bg1"/>
                </a:solidFill>
              </a:rPr>
              <a:t>KHz per receiver </a:t>
            </a:r>
            <a:r>
              <a:rPr lang="en-US" dirty="0">
                <a:solidFill>
                  <a:schemeClr val="bg1"/>
                </a:solidFill>
              </a:rPr>
              <a:t>to the </a:t>
            </a:r>
            <a:r>
              <a:rPr lang="en-US" dirty="0" smtClean="0">
                <a:solidFill>
                  <a:schemeClr val="bg1"/>
                </a:solidFill>
              </a:rPr>
              <a:t>computer.  Sometimes sufficient computer processing power or Firewire interface incompatibilities are issues.</a:t>
            </a:r>
            <a:endParaRPr lang="en-US" dirty="0">
              <a:solidFill>
                <a:schemeClr val="bg1"/>
              </a:solidFill>
            </a:endParaRPr>
          </a:p>
        </p:txBody>
      </p:sp>
      <p:sp>
        <p:nvSpPr>
          <p:cNvPr id="9" name="TextBox 8"/>
          <p:cNvSpPr txBox="1"/>
          <p:nvPr/>
        </p:nvSpPr>
        <p:spPr>
          <a:xfrm>
            <a:off x="5562600" y="2644783"/>
            <a:ext cx="3429000" cy="2308324"/>
          </a:xfrm>
          <a:prstGeom prst="rect">
            <a:avLst/>
          </a:prstGeom>
          <a:noFill/>
        </p:spPr>
        <p:txBody>
          <a:bodyPr wrap="square" rtlCol="0">
            <a:spAutoFit/>
          </a:bodyPr>
          <a:lstStyle/>
          <a:p>
            <a:r>
              <a:rPr lang="en-US" dirty="0" smtClean="0">
                <a:solidFill>
                  <a:schemeClr val="bg1"/>
                </a:solidFill>
              </a:rPr>
              <a:t>An Elecraft KX3 covers 310 KHz to 54 MHz + 2m with dual receive over +/- 15 KHz.  Its optional PX3 Panadapter can span up to 200 KHz.  A computer is not required, however receiver IQ outputs are available to drive a computer-based audio interface and the PX3.</a:t>
            </a:r>
            <a:endParaRPr lang="en-US" dirty="0">
              <a:solidFill>
                <a:schemeClr val="bg1"/>
              </a:solidFill>
            </a:endParaRPr>
          </a:p>
        </p:txBody>
      </p:sp>
    </p:spTree>
    <p:extLst>
      <p:ext uri="{BB962C8B-B14F-4D97-AF65-F5344CB8AC3E}">
        <p14:creationId xmlns:p14="http://schemas.microsoft.com/office/powerpoint/2010/main" val="3296149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72264" y="361950"/>
            <a:ext cx="8382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Conversion </a:t>
            </a:r>
            <a:r>
              <a:rPr lang="en-US" sz="2800" dirty="0">
                <a:solidFill>
                  <a:schemeClr val="tx2">
                    <a:lumMod val="40000"/>
                    <a:lumOff val="60000"/>
                  </a:schemeClr>
                </a:solidFill>
              </a:rPr>
              <a:t>Receive Simplified Block </a:t>
            </a:r>
            <a:r>
              <a:rPr lang="en-US" sz="2800" dirty="0" smtClean="0">
                <a:solidFill>
                  <a:schemeClr val="tx2">
                    <a:lumMod val="40000"/>
                    <a:lumOff val="60000"/>
                  </a:schemeClr>
                </a:solidFill>
              </a:rPr>
              <a:t>Diagram</a:t>
            </a:r>
            <a:endParaRPr lang="en-US" sz="2800" dirty="0">
              <a:solidFill>
                <a:schemeClr val="tx2">
                  <a:lumMod val="40000"/>
                  <a:lumOff val="6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109" y="1276350"/>
            <a:ext cx="4957450" cy="2964095"/>
          </a:xfrm>
          <a:prstGeom prst="rect">
            <a:avLst/>
          </a:prstGeom>
        </p:spPr>
      </p:pic>
      <p:sp>
        <p:nvSpPr>
          <p:cNvPr id="3" name="TextBox 2"/>
          <p:cNvSpPr txBox="1"/>
          <p:nvPr/>
        </p:nvSpPr>
        <p:spPr>
          <a:xfrm>
            <a:off x="5186049" y="971550"/>
            <a:ext cx="3894779" cy="3816429"/>
          </a:xfrm>
          <a:prstGeom prst="rect">
            <a:avLst/>
          </a:prstGeom>
          <a:noFill/>
        </p:spPr>
        <p:txBody>
          <a:bodyPr wrap="square" rtlCol="0">
            <a:spAutoFit/>
          </a:bodyPr>
          <a:lstStyle/>
          <a:p>
            <a:r>
              <a:rPr lang="en-US" sz="1600" dirty="0" smtClean="0">
                <a:solidFill>
                  <a:schemeClr val="bg1"/>
                </a:solidFill>
              </a:rPr>
              <a:t>This illustrates down-converted, baseband IQ signals for the SDR being generated by analog hardware.  Hardware following this converts them into the digital domain, most often sampling </a:t>
            </a:r>
            <a:r>
              <a:rPr lang="en-US" sz="1600" dirty="0">
                <a:solidFill>
                  <a:schemeClr val="bg1"/>
                </a:solidFill>
              </a:rPr>
              <a:t>at 192 KHz or 96 </a:t>
            </a:r>
            <a:r>
              <a:rPr lang="en-US" sz="1600" dirty="0" smtClean="0">
                <a:solidFill>
                  <a:schemeClr val="bg1"/>
                </a:solidFill>
              </a:rPr>
              <a:t>KHz:</a:t>
            </a:r>
          </a:p>
          <a:p>
            <a:endParaRPr lang="en-US" sz="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A pair of ADCs is connected to a DSP or FPGA within the box for full local analysis (Elecraft KX3),</a:t>
            </a:r>
          </a:p>
          <a:p>
            <a:pPr marL="285750" indent="-285750">
              <a:buFont typeface="Arial" panose="020B0604020202020204" pitchFamily="34" charset="0"/>
              <a:buChar char="•"/>
            </a:pPr>
            <a:endParaRPr lang="en-US" sz="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The outputs of digitizers within the box are sent to a computer over USB, Firewire</a:t>
            </a:r>
            <a:r>
              <a:rPr lang="en-US" sz="1600" dirty="0">
                <a:solidFill>
                  <a:schemeClr val="bg1"/>
                </a:solidFill>
              </a:rPr>
              <a:t> (Flex-5000</a:t>
            </a:r>
            <a:r>
              <a:rPr lang="en-US" sz="1600" dirty="0" smtClean="0">
                <a:solidFill>
                  <a:schemeClr val="bg1"/>
                </a:solidFill>
              </a:rPr>
              <a:t>), or Ethernet, OR</a:t>
            </a:r>
          </a:p>
          <a:p>
            <a:pPr marL="285750" indent="-285750">
              <a:buFont typeface="Arial" panose="020B0604020202020204" pitchFamily="34" charset="0"/>
              <a:buChar char="•"/>
            </a:pPr>
            <a:endParaRPr lang="en-US" sz="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Very frequently a stereo audio interface attached to a computer digitizes the signals (a secondary Elecraft KX3 mode).</a:t>
            </a:r>
            <a:endParaRPr lang="en-US" sz="1600" dirty="0">
              <a:solidFill>
                <a:schemeClr val="bg1"/>
              </a:solidFill>
            </a:endParaRPr>
          </a:p>
        </p:txBody>
      </p:sp>
    </p:spTree>
    <p:extLst>
      <p:ext uri="{BB962C8B-B14F-4D97-AF65-F5344CB8AC3E}">
        <p14:creationId xmlns:p14="http://schemas.microsoft.com/office/powerpoint/2010/main" val="103847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38200" y="209550"/>
            <a:ext cx="7620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Elecraft KX3 Block Diagram (SDR Direct Conversion)</a:t>
            </a:r>
            <a:endParaRPr lang="en-US" sz="2800" dirty="0">
              <a:solidFill>
                <a:schemeClr val="tx2">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13" y="781839"/>
            <a:ext cx="5715000" cy="4085791"/>
          </a:xfrm>
          <a:prstGeom prst="rect">
            <a:avLst/>
          </a:prstGeom>
        </p:spPr>
      </p:pic>
      <p:sp>
        <p:nvSpPr>
          <p:cNvPr id="8" name="TextBox 7"/>
          <p:cNvSpPr txBox="1"/>
          <p:nvPr/>
        </p:nvSpPr>
        <p:spPr>
          <a:xfrm>
            <a:off x="6155213" y="639520"/>
            <a:ext cx="2819400" cy="4370427"/>
          </a:xfrm>
          <a:prstGeom prst="rect">
            <a:avLst/>
          </a:prstGeom>
          <a:noFill/>
        </p:spPr>
        <p:txBody>
          <a:bodyPr wrap="square" rtlCol="0">
            <a:spAutoFit/>
          </a:bodyPr>
          <a:lstStyle/>
          <a:p>
            <a:r>
              <a:rPr lang="en-US" sz="1700" dirty="0" smtClean="0">
                <a:solidFill>
                  <a:schemeClr val="bg1"/>
                </a:solidFill>
              </a:rPr>
              <a:t>Unlike many other Direct Conversion SDRs, the high-performance Elecraft KX3 incorporates a powerful ADSP-21479 32-bit floating point DSP and an 18F87K22 MCU so it can work independently of a PC. </a:t>
            </a:r>
          </a:p>
          <a:p>
            <a:endParaRPr lang="en-US" sz="600" dirty="0">
              <a:solidFill>
                <a:schemeClr val="bg1"/>
              </a:solidFill>
            </a:endParaRPr>
          </a:p>
          <a:p>
            <a:r>
              <a:rPr lang="en-US" sz="1700" dirty="0" smtClean="0">
                <a:solidFill>
                  <a:schemeClr val="bg1"/>
                </a:solidFill>
              </a:rPr>
              <a:t>Many designs stop at the IQ signals relying on an audio interface, the PC and a program such as HDSDR for the digital signal processing.  The KX3 can do that too, having receive IQ outputs for a PC and the PX3 panadapter.</a:t>
            </a:r>
            <a:endParaRPr lang="en-US" sz="1700" dirty="0">
              <a:solidFill>
                <a:schemeClr val="bg1"/>
              </a:solidFill>
            </a:endParaRPr>
          </a:p>
        </p:txBody>
      </p:sp>
    </p:spTree>
    <p:extLst>
      <p:ext uri="{BB962C8B-B14F-4D97-AF65-F5344CB8AC3E}">
        <p14:creationId xmlns:p14="http://schemas.microsoft.com/office/powerpoint/2010/main" val="183062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844017" y="285750"/>
            <a:ext cx="7620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Conversion Characteristics</a:t>
            </a:r>
            <a:endParaRPr lang="en-US" sz="2800" dirty="0">
              <a:solidFill>
                <a:schemeClr val="tx2">
                  <a:lumMod val="40000"/>
                  <a:lumOff val="60000"/>
                </a:schemeClr>
              </a:solidFill>
            </a:endParaRPr>
          </a:p>
        </p:txBody>
      </p:sp>
      <p:sp>
        <p:nvSpPr>
          <p:cNvPr id="8" name="TextBox 7"/>
          <p:cNvSpPr txBox="1"/>
          <p:nvPr/>
        </p:nvSpPr>
        <p:spPr>
          <a:xfrm>
            <a:off x="520167" y="911345"/>
            <a:ext cx="8267700" cy="372409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Greatly improved linearity compared to Superheterodyne designs.</a:t>
            </a:r>
          </a:p>
          <a:p>
            <a:pPr marL="342900" indent="-342900">
              <a:buFont typeface="Arial" panose="020B0604020202020204" pitchFamily="34" charset="0"/>
              <a:buChar char="•"/>
            </a:pPr>
            <a:endParaRPr lang="en-US" sz="6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Distortion is minimized with only one mixer.  The clear signal sounds better and creates less operator fatigue since it has less in-band distortion.</a:t>
            </a:r>
          </a:p>
          <a:p>
            <a:pPr marL="342900" indent="-342900">
              <a:buFont typeface="Arial" panose="020B0604020202020204" pitchFamily="34" charset="0"/>
              <a:buChar char="•"/>
            </a:pPr>
            <a:endParaRPr lang="en-US" sz="6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They have a high dynamic range and lower phase noise.</a:t>
            </a:r>
          </a:p>
          <a:p>
            <a:pPr marL="342900" indent="-342900">
              <a:buFont typeface="Arial" panose="020B0604020202020204" pitchFamily="34" charset="0"/>
              <a:buChar char="•"/>
            </a:pPr>
            <a:endParaRPr lang="en-US" sz="6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 panadapter displays reasonably-wide bandwidths up to 192 KHz.  However, Direct </a:t>
            </a:r>
            <a:r>
              <a:rPr lang="en-US" sz="2000" dirty="0">
                <a:solidFill>
                  <a:schemeClr val="bg1"/>
                </a:solidFill>
              </a:rPr>
              <a:t>S</a:t>
            </a:r>
            <a:r>
              <a:rPr lang="en-US" sz="2000" dirty="0" smtClean="0">
                <a:solidFill>
                  <a:schemeClr val="bg1"/>
                </a:solidFill>
              </a:rPr>
              <a:t>ampling designs are capable of far wider bandwidths.</a:t>
            </a:r>
          </a:p>
          <a:p>
            <a:pPr marL="342900" indent="-342900">
              <a:buFont typeface="Arial" panose="020B0604020202020204" pitchFamily="34" charset="0"/>
              <a:buChar char="•"/>
            </a:pPr>
            <a:endParaRPr lang="en-US" sz="6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They require small amounts of power.  </a:t>
            </a:r>
            <a:r>
              <a:rPr lang="en-US" sz="2000" dirty="0">
                <a:solidFill>
                  <a:schemeClr val="bg1"/>
                </a:solidFill>
              </a:rPr>
              <a:t>T</a:t>
            </a:r>
            <a:r>
              <a:rPr lang="en-US" sz="2000" dirty="0" smtClean="0">
                <a:solidFill>
                  <a:schemeClr val="bg1"/>
                </a:solidFill>
              </a:rPr>
              <a:t>hey excel in portable applications.</a:t>
            </a:r>
          </a:p>
          <a:p>
            <a:pPr marL="342900" indent="-342900">
              <a:buFont typeface="Arial" panose="020B0604020202020204" pitchFamily="34" charset="0"/>
              <a:buChar char="•"/>
            </a:pPr>
            <a:endParaRPr lang="en-US" sz="6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Near-in </a:t>
            </a:r>
            <a:r>
              <a:rPr lang="en-US" sz="2000" dirty="0">
                <a:solidFill>
                  <a:schemeClr val="bg1"/>
                </a:solidFill>
              </a:rPr>
              <a:t>images can’t be rejected with traditional band reject </a:t>
            </a:r>
            <a:r>
              <a:rPr lang="en-US" sz="2000" dirty="0" smtClean="0">
                <a:solidFill>
                  <a:schemeClr val="bg1"/>
                </a:solidFill>
              </a:rPr>
              <a:t>filters.</a:t>
            </a:r>
          </a:p>
          <a:p>
            <a:pPr marL="342900" indent="-342900">
              <a:buFont typeface="Arial" panose="020B0604020202020204" pitchFamily="34" charset="0"/>
              <a:buChar char="•"/>
            </a:pPr>
            <a:endParaRPr lang="en-US" sz="600" dirty="0">
              <a:solidFill>
                <a:schemeClr val="bg1"/>
              </a:solidFill>
            </a:endParaRPr>
          </a:p>
          <a:p>
            <a:pPr marL="342900" indent="-342900">
              <a:buFont typeface="Arial" panose="020B0604020202020204" pitchFamily="34" charset="0"/>
              <a:buChar char="•"/>
            </a:pPr>
            <a:r>
              <a:rPr lang="en-US" sz="2000" dirty="0" smtClean="0">
                <a:solidFill>
                  <a:schemeClr val="bg1"/>
                </a:solidFill>
              </a:rPr>
              <a:t>Specialized Automated </a:t>
            </a:r>
            <a:r>
              <a:rPr lang="en-US" sz="2000" dirty="0" smtClean="0">
                <a:solidFill>
                  <a:schemeClr val="bg1"/>
                </a:solidFill>
                <a:sym typeface="Helvetica Neue Light" charset="0"/>
              </a:rPr>
              <a:t>WBIR (Wideband Image Rejection) </a:t>
            </a:r>
            <a:r>
              <a:rPr lang="en-US" sz="2000" dirty="0">
                <a:solidFill>
                  <a:schemeClr val="bg1"/>
                </a:solidFill>
                <a:sym typeface="Helvetica Neue Light" charset="0"/>
              </a:rPr>
              <a:t>software </a:t>
            </a:r>
            <a:r>
              <a:rPr lang="en-US" sz="2000" dirty="0" smtClean="0">
                <a:solidFill>
                  <a:schemeClr val="bg1"/>
                </a:solidFill>
                <a:sym typeface="Helvetica Neue Light" charset="0"/>
              </a:rPr>
              <a:t>eliminates the image rejection </a:t>
            </a:r>
            <a:r>
              <a:rPr lang="en-US" sz="2000" dirty="0">
                <a:solidFill>
                  <a:schemeClr val="bg1"/>
                </a:solidFill>
                <a:sym typeface="Helvetica Neue Light" charset="0"/>
              </a:rPr>
              <a:t>problem, nulling images to the noise </a:t>
            </a:r>
            <a:r>
              <a:rPr lang="en-US" sz="2000" dirty="0" smtClean="0">
                <a:solidFill>
                  <a:schemeClr val="bg1"/>
                </a:solidFill>
                <a:sym typeface="Helvetica Neue Light" charset="0"/>
              </a:rPr>
              <a:t>floor.</a:t>
            </a:r>
            <a:endParaRPr lang="en-US" sz="2000" dirty="0">
              <a:solidFill>
                <a:schemeClr val="bg1"/>
              </a:solidFill>
              <a:sym typeface="Helvetica Neue Light" charset="0"/>
            </a:endParaRPr>
          </a:p>
        </p:txBody>
      </p:sp>
    </p:spTree>
    <p:extLst>
      <p:ext uri="{BB962C8B-B14F-4D97-AF65-F5344CB8AC3E}">
        <p14:creationId xmlns:p14="http://schemas.microsoft.com/office/powerpoint/2010/main" val="3923171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0" y="209550"/>
            <a:ext cx="9144000" cy="523220"/>
          </a:xfrm>
          <a:prstGeom prst="rect">
            <a:avLst/>
          </a:prstGeom>
          <a:noFill/>
        </p:spPr>
        <p:txBody>
          <a:bodyPr wrap="square" rtlCol="0">
            <a:spAutoFit/>
          </a:bodyPr>
          <a:lstStyle/>
          <a:p>
            <a:r>
              <a:rPr lang="en-US" sz="2800" dirty="0" smtClean="0">
                <a:solidFill>
                  <a:schemeClr val="tx2">
                    <a:lumMod val="40000"/>
                    <a:lumOff val="60000"/>
                  </a:schemeClr>
                </a:solidFill>
              </a:rPr>
              <a:t>Direct Sampling (No Analog Conversions-ADC At The Antenna)</a:t>
            </a:r>
            <a:endParaRPr lang="en-US" sz="2800" dirty="0">
              <a:solidFill>
                <a:schemeClr val="tx2">
                  <a:lumMod val="40000"/>
                  <a:lumOff val="60000"/>
                </a:schemeClr>
              </a:solidFill>
            </a:endParaRPr>
          </a:p>
        </p:txBody>
      </p:sp>
      <p:sp>
        <p:nvSpPr>
          <p:cNvPr id="7" name="TextBox 6"/>
          <p:cNvSpPr txBox="1"/>
          <p:nvPr/>
        </p:nvSpPr>
        <p:spPr>
          <a:xfrm>
            <a:off x="6658484" y="700341"/>
            <a:ext cx="2493078" cy="4431983"/>
          </a:xfrm>
          <a:prstGeom prst="rect">
            <a:avLst/>
          </a:prstGeom>
          <a:noFill/>
        </p:spPr>
        <p:txBody>
          <a:bodyPr wrap="square" rtlCol="0">
            <a:spAutoFit/>
          </a:bodyPr>
          <a:lstStyle/>
          <a:p>
            <a:r>
              <a:rPr lang="en-US" dirty="0" smtClean="0">
                <a:solidFill>
                  <a:schemeClr val="bg1"/>
                </a:solidFill>
              </a:rPr>
              <a:t>In SDR </a:t>
            </a:r>
            <a:r>
              <a:rPr lang="en-US" smtClean="0">
                <a:solidFill>
                  <a:schemeClr val="bg1"/>
                </a:solidFill>
              </a:rPr>
              <a:t>Direct Sampling </a:t>
            </a:r>
            <a:r>
              <a:rPr lang="en-US" dirty="0" smtClean="0">
                <a:solidFill>
                  <a:schemeClr val="bg1"/>
                </a:solidFill>
              </a:rPr>
              <a:t>designs, the signal is digitized at the antenna,  so there are no analog conversion stages to introduce distortion.</a:t>
            </a:r>
          </a:p>
          <a:p>
            <a:endParaRPr lang="en-US" sz="600" dirty="0" smtClean="0">
              <a:solidFill>
                <a:schemeClr val="bg1"/>
              </a:solidFill>
            </a:endParaRPr>
          </a:p>
          <a:p>
            <a:r>
              <a:rPr lang="en-US" dirty="0" smtClean="0">
                <a:solidFill>
                  <a:schemeClr val="bg1"/>
                </a:solidFill>
              </a:rPr>
              <a:t>Processing of the data may be at the computer (</a:t>
            </a:r>
            <a:r>
              <a:rPr lang="en-US" dirty="0" smtClean="0">
                <a:solidFill>
                  <a:srgbClr val="C00000"/>
                </a:solidFill>
              </a:rPr>
              <a:t>“Large Pipe”</a:t>
            </a:r>
            <a:r>
              <a:rPr lang="en-US" dirty="0" smtClean="0">
                <a:solidFill>
                  <a:schemeClr val="bg1"/>
                </a:solidFill>
              </a:rPr>
              <a:t>) or </a:t>
            </a:r>
            <a:r>
              <a:rPr lang="en-US" dirty="0">
                <a:solidFill>
                  <a:schemeClr val="bg1"/>
                </a:solidFill>
              </a:rPr>
              <a:t>within the box (</a:t>
            </a:r>
            <a:r>
              <a:rPr lang="en-US" dirty="0">
                <a:solidFill>
                  <a:srgbClr val="C00000"/>
                </a:solidFill>
              </a:rPr>
              <a:t>“Small Pipe”</a:t>
            </a:r>
            <a:r>
              <a:rPr lang="en-US" dirty="0">
                <a:solidFill>
                  <a:schemeClr val="bg1"/>
                </a:solidFill>
              </a:rPr>
              <a:t>) </a:t>
            </a:r>
            <a:r>
              <a:rPr lang="en-US" dirty="0" smtClean="0">
                <a:solidFill>
                  <a:schemeClr val="bg1"/>
                </a:solidFill>
              </a:rPr>
              <a:t>.</a:t>
            </a:r>
          </a:p>
          <a:p>
            <a:endParaRPr lang="en-US" sz="600" dirty="0">
              <a:solidFill>
                <a:schemeClr val="bg1"/>
              </a:solidFill>
            </a:endParaRPr>
          </a:p>
          <a:p>
            <a:r>
              <a:rPr lang="en-US" dirty="0" smtClean="0">
                <a:solidFill>
                  <a:schemeClr val="bg1"/>
                </a:solidFill>
              </a:rPr>
              <a:t>The Flex-6700 (shown above) is a Direct Sampling </a:t>
            </a:r>
            <a:r>
              <a:rPr lang="en-US" dirty="0" smtClean="0">
                <a:solidFill>
                  <a:srgbClr val="C00000"/>
                </a:solidFill>
              </a:rPr>
              <a:t>“Small Pipe” </a:t>
            </a:r>
            <a:r>
              <a:rPr lang="en-US" dirty="0" smtClean="0">
                <a:solidFill>
                  <a:schemeClr val="bg1"/>
                </a:solidFill>
              </a:rPr>
              <a:t>transceiver, the current state-of-the-art.</a:t>
            </a:r>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80208"/>
            <a:ext cx="3310337" cy="874738"/>
          </a:xfrm>
          <a:prstGeom prst="rect">
            <a:avLst/>
          </a:prstGeom>
        </p:spPr>
      </p:pic>
    </p:spTree>
    <p:extLst>
      <p:ext uri="{BB962C8B-B14F-4D97-AF65-F5344CB8AC3E}">
        <p14:creationId xmlns:p14="http://schemas.microsoft.com/office/powerpoint/2010/main" val="2714590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76200" y="209550"/>
            <a:ext cx="8991600" cy="507831"/>
          </a:xfrm>
          <a:prstGeom prst="rect">
            <a:avLst/>
          </a:prstGeom>
          <a:noFill/>
        </p:spPr>
        <p:txBody>
          <a:bodyPr wrap="square" rtlCol="0">
            <a:spAutoFit/>
          </a:bodyPr>
          <a:lstStyle/>
          <a:p>
            <a:pPr algn="ctr"/>
            <a:r>
              <a:rPr lang="en-US" sz="2700" dirty="0" smtClean="0">
                <a:solidFill>
                  <a:schemeClr val="tx2">
                    <a:lumMod val="40000"/>
                    <a:lumOff val="60000"/>
                  </a:schemeClr>
                </a:solidFill>
              </a:rPr>
              <a:t>Software Defined Radio: State-of-the-Art &amp; State-of-the-Future</a:t>
            </a:r>
            <a:endParaRPr lang="en-US" sz="2700" dirty="0">
              <a:solidFill>
                <a:schemeClr val="tx2">
                  <a:lumMod val="40000"/>
                  <a:lumOff val="60000"/>
                </a:schemeClr>
              </a:solidFill>
            </a:endParaRPr>
          </a:p>
        </p:txBody>
      </p:sp>
      <p:sp>
        <p:nvSpPr>
          <p:cNvPr id="6" name="TextBox 5"/>
          <p:cNvSpPr txBox="1"/>
          <p:nvPr/>
        </p:nvSpPr>
        <p:spPr>
          <a:xfrm>
            <a:off x="297129" y="742950"/>
            <a:ext cx="8686800" cy="4031873"/>
          </a:xfrm>
          <a:prstGeom prst="rect">
            <a:avLst/>
          </a:prstGeom>
          <a:noFill/>
        </p:spPr>
        <p:txBody>
          <a:bodyPr wrap="square" rtlCol="0">
            <a:spAutoFit/>
          </a:bodyPr>
          <a:lstStyle/>
          <a:p>
            <a:r>
              <a:rPr lang="en-US" sz="1700" dirty="0" smtClean="0">
                <a:solidFill>
                  <a:schemeClr val="bg1"/>
                </a:solidFill>
              </a:rPr>
              <a:t>This presentation was inspired by two, standing-room-only forums at the 2014 ARRL National Centennial Convention, but the content extends well beyond those two presentations alone:</a:t>
            </a:r>
          </a:p>
          <a:p>
            <a:endParaRPr lang="en-US" sz="800" dirty="0" smtClean="0">
              <a:solidFill>
                <a:schemeClr val="bg1"/>
              </a:solidFill>
            </a:endParaRPr>
          </a:p>
          <a:p>
            <a:r>
              <a:rPr lang="en-US" dirty="0" smtClean="0">
                <a:solidFill>
                  <a:schemeClr val="tx2">
                    <a:lumMod val="40000"/>
                    <a:lumOff val="60000"/>
                  </a:schemeClr>
                </a:solidFill>
              </a:rPr>
              <a:t>“SDR Advances and the Future of SDR”</a:t>
            </a:r>
          </a:p>
          <a:p>
            <a:r>
              <a:rPr lang="en-US" sz="1600" dirty="0" smtClean="0">
                <a:solidFill>
                  <a:schemeClr val="bg1"/>
                </a:solidFill>
              </a:rPr>
              <a:t>by Stephen Hicks, N5AC, FlexRadio VP of Engineering</a:t>
            </a:r>
          </a:p>
          <a:p>
            <a:r>
              <a:rPr lang="en-US" sz="1400" dirty="0" smtClean="0">
                <a:solidFill>
                  <a:schemeClr val="bg1"/>
                </a:solidFill>
              </a:rPr>
              <a:t>Amateur use of Software Defined Radio (SDR) has gained substantial momentum in the last few years. Many new and exciting SDR radios are being introduced every year from a variety of vendors. This session explores new, emerging and future SDR technologies, demonstrating the secrets behind the technologies, how they advance Amateur Radio, and how the audience can use each technology to increase their operational effectiveness. The session concludes with an exploration of where SDR technology is likely to take Amateur Radio and what it means for today’s operators.</a:t>
            </a:r>
          </a:p>
          <a:p>
            <a:endParaRPr lang="en-US" sz="600" dirty="0">
              <a:solidFill>
                <a:schemeClr val="bg1"/>
              </a:solidFill>
            </a:endParaRPr>
          </a:p>
          <a:p>
            <a:r>
              <a:rPr lang="en-US" dirty="0" smtClean="0">
                <a:solidFill>
                  <a:schemeClr val="tx2">
                    <a:lumMod val="40000"/>
                    <a:lumOff val="60000"/>
                  </a:schemeClr>
                </a:solidFill>
              </a:rPr>
              <a:t>“Software Defined Radio for Beginners”</a:t>
            </a:r>
          </a:p>
          <a:p>
            <a:r>
              <a:rPr lang="en-US" sz="1600" dirty="0" smtClean="0">
                <a:solidFill>
                  <a:schemeClr val="bg1"/>
                </a:solidFill>
              </a:rPr>
              <a:t>by Stephen Hicks, N5AC, FlexRadio VP of Engineering</a:t>
            </a:r>
          </a:p>
          <a:p>
            <a:r>
              <a:rPr lang="en-US" sz="1400" dirty="0" smtClean="0">
                <a:solidFill>
                  <a:schemeClr val="bg1"/>
                </a:solidFill>
              </a:rPr>
              <a:t>This introduction to Software Defined Radio (SDR) explores the architectural and operational differences in traditional and software defined radios. The early foundations of SDR are used to briefly demonstrate the basics of SDR. Following this, an exploration of different SDR technologies and their capabilities will be discussed with an emphasis on educating the audience on how the technologies work and how they can use each technology to achieve their operational (on the air) goals.</a:t>
            </a:r>
            <a:endParaRPr lang="en-US" sz="1400" dirty="0">
              <a:solidFill>
                <a:schemeClr val="bg1"/>
              </a:solidFill>
            </a:endParaRPr>
          </a:p>
        </p:txBody>
      </p:sp>
    </p:spTree>
    <p:extLst>
      <p:ext uri="{BB962C8B-B14F-4D97-AF65-F5344CB8AC3E}">
        <p14:creationId xmlns:p14="http://schemas.microsoft.com/office/powerpoint/2010/main" val="2441763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573199" y="285750"/>
            <a:ext cx="80772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Sampling With A “Large Pipe” Interface</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54" y="3333750"/>
            <a:ext cx="5703900" cy="14487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454" y="942957"/>
            <a:ext cx="2260515" cy="23485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720" y="971551"/>
            <a:ext cx="3391634" cy="2319995"/>
          </a:xfrm>
          <a:prstGeom prst="rect">
            <a:avLst/>
          </a:prstGeom>
        </p:spPr>
      </p:pic>
      <p:sp>
        <p:nvSpPr>
          <p:cNvPr id="10" name="TextBox 9"/>
          <p:cNvSpPr txBox="1"/>
          <p:nvPr/>
        </p:nvSpPr>
        <p:spPr>
          <a:xfrm>
            <a:off x="5852354" y="836514"/>
            <a:ext cx="3291646" cy="4062651"/>
          </a:xfrm>
          <a:prstGeom prst="rect">
            <a:avLst/>
          </a:prstGeom>
          <a:noFill/>
        </p:spPr>
        <p:txBody>
          <a:bodyPr wrap="square" rtlCol="0">
            <a:spAutoFit/>
          </a:bodyPr>
          <a:lstStyle/>
          <a:p>
            <a:r>
              <a:rPr lang="en-US" dirty="0" smtClean="0">
                <a:solidFill>
                  <a:schemeClr val="bg1"/>
                </a:solidFill>
              </a:rPr>
              <a:t>TAPR (Tucson Amateur Packet Radio) HPSDR boards (upper left) were integrated into one TAPR Hermes board (upper right) for cost reduction.  The power </a:t>
            </a:r>
            <a:r>
              <a:rPr lang="en-US" dirty="0">
                <a:solidFill>
                  <a:schemeClr val="bg1"/>
                </a:solidFill>
              </a:rPr>
              <a:t>amplifier, </a:t>
            </a:r>
            <a:r>
              <a:rPr lang="en-US" dirty="0" smtClean="0">
                <a:solidFill>
                  <a:schemeClr val="bg1"/>
                </a:solidFill>
              </a:rPr>
              <a:t>LPF, antenna tuner/</a:t>
            </a:r>
          </a:p>
          <a:p>
            <a:r>
              <a:rPr lang="en-US" dirty="0" smtClean="0">
                <a:solidFill>
                  <a:schemeClr val="bg1"/>
                </a:solidFill>
              </a:rPr>
              <a:t>switching board is not shown.</a:t>
            </a:r>
          </a:p>
          <a:p>
            <a:endParaRPr lang="en-US" sz="600" dirty="0">
              <a:solidFill>
                <a:schemeClr val="bg1"/>
              </a:solidFill>
            </a:endParaRPr>
          </a:p>
          <a:p>
            <a:r>
              <a:rPr lang="en-US" dirty="0" smtClean="0">
                <a:solidFill>
                  <a:schemeClr val="bg1"/>
                </a:solidFill>
              </a:rPr>
              <a:t>An Indian company, Apache Labs, now manufactures the TAPR Hermes board, later incorporated into the ANAN-100D (below), and advanced spinoffs such as the Angelica board and ANAN-200 series.</a:t>
            </a:r>
            <a:endParaRPr lang="en-US" dirty="0">
              <a:solidFill>
                <a:schemeClr val="bg1"/>
              </a:solidFill>
            </a:endParaRPr>
          </a:p>
        </p:txBody>
      </p:sp>
    </p:spTree>
    <p:extLst>
      <p:ext uri="{BB962C8B-B14F-4D97-AF65-F5344CB8AC3E}">
        <p14:creationId xmlns:p14="http://schemas.microsoft.com/office/powerpoint/2010/main" val="2223737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57757" y="209550"/>
            <a:ext cx="8991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TAPR Hermes Block Diagram (Direct Sampling “Large Pipe”</a:t>
            </a:r>
            <a:r>
              <a:rPr lang="en-US" sz="2800" dirty="0" smtClean="0">
                <a:solidFill>
                  <a:schemeClr val="tx2">
                    <a:lumMod val="60000"/>
                    <a:lumOff val="40000"/>
                  </a:schemeClr>
                </a:solidFill>
              </a:rPr>
              <a:t>)</a:t>
            </a:r>
            <a:endParaRPr lang="en-US" sz="2800" dirty="0">
              <a:solidFill>
                <a:schemeClr val="tx2">
                  <a:lumMod val="60000"/>
                  <a:lumOff val="4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35" y="862101"/>
            <a:ext cx="5718720" cy="4038600"/>
          </a:xfrm>
          <a:prstGeom prst="rect">
            <a:avLst/>
          </a:prstGeom>
        </p:spPr>
      </p:pic>
      <p:sp>
        <p:nvSpPr>
          <p:cNvPr id="2" name="TextBox 1"/>
          <p:cNvSpPr txBox="1"/>
          <p:nvPr/>
        </p:nvSpPr>
        <p:spPr>
          <a:xfrm>
            <a:off x="5896484" y="734660"/>
            <a:ext cx="3181958" cy="4293483"/>
          </a:xfrm>
          <a:prstGeom prst="rect">
            <a:avLst/>
          </a:prstGeom>
          <a:noFill/>
        </p:spPr>
        <p:txBody>
          <a:bodyPr wrap="square" rtlCol="0">
            <a:spAutoFit/>
          </a:bodyPr>
          <a:lstStyle/>
          <a:p>
            <a:r>
              <a:rPr lang="en-US" sz="1700" dirty="0" smtClean="0">
                <a:solidFill>
                  <a:schemeClr val="bg1"/>
                </a:solidFill>
              </a:rPr>
              <a:t>The TAPR Hermes 8-layer PCB is full-duplex, covering 10 KHz to 55 MHz, supporting 7 independent receivers </a:t>
            </a:r>
            <a:r>
              <a:rPr lang="en-US" sz="1700" dirty="0">
                <a:solidFill>
                  <a:schemeClr val="bg1"/>
                </a:solidFill>
              </a:rPr>
              <a:t>each displaying </a:t>
            </a:r>
            <a:r>
              <a:rPr lang="en-US" sz="1700" dirty="0" smtClean="0">
                <a:solidFill>
                  <a:schemeClr val="bg1"/>
                </a:solidFill>
              </a:rPr>
              <a:t>48, 96 or 192 KHz </a:t>
            </a:r>
            <a:r>
              <a:rPr lang="en-US" sz="1700" dirty="0">
                <a:solidFill>
                  <a:schemeClr val="bg1"/>
                </a:solidFill>
              </a:rPr>
              <a:t>of </a:t>
            </a:r>
            <a:r>
              <a:rPr lang="en-US" sz="1700" dirty="0" smtClean="0">
                <a:solidFill>
                  <a:schemeClr val="bg1"/>
                </a:solidFill>
              </a:rPr>
              <a:t>spectrum. It uses </a:t>
            </a:r>
            <a:r>
              <a:rPr lang="en-US" sz="1700" dirty="0">
                <a:solidFill>
                  <a:schemeClr val="bg1"/>
                </a:solidFill>
              </a:rPr>
              <a:t>a </a:t>
            </a:r>
            <a:r>
              <a:rPr lang="en-US" sz="1700" dirty="0" smtClean="0">
                <a:solidFill>
                  <a:schemeClr val="bg1"/>
                </a:solidFill>
              </a:rPr>
              <a:t>122.88 MHz </a:t>
            </a:r>
            <a:r>
              <a:rPr lang="en-US" sz="1700" dirty="0">
                <a:solidFill>
                  <a:schemeClr val="bg1"/>
                </a:solidFill>
              </a:rPr>
              <a:t>master </a:t>
            </a:r>
            <a:r>
              <a:rPr lang="en-US" sz="1700" dirty="0" smtClean="0">
                <a:solidFill>
                  <a:schemeClr val="bg1"/>
                </a:solidFill>
              </a:rPr>
              <a:t>clock for a 16-bit ADC.</a:t>
            </a:r>
          </a:p>
          <a:p>
            <a:endParaRPr lang="en-US" sz="600" dirty="0">
              <a:solidFill>
                <a:schemeClr val="bg1"/>
              </a:solidFill>
            </a:endParaRPr>
          </a:p>
          <a:p>
            <a:r>
              <a:rPr lang="en-US" sz="1700" dirty="0" smtClean="0">
                <a:solidFill>
                  <a:schemeClr val="bg1"/>
                </a:solidFill>
              </a:rPr>
              <a:t>The </a:t>
            </a:r>
            <a:r>
              <a:rPr lang="en-US" sz="1700" dirty="0" smtClean="0">
                <a:solidFill>
                  <a:srgbClr val="C00000"/>
                </a:solidFill>
              </a:rPr>
              <a:t>“Large Pipe” </a:t>
            </a:r>
            <a:r>
              <a:rPr lang="en-US" sz="1700" dirty="0" smtClean="0">
                <a:solidFill>
                  <a:schemeClr val="bg1"/>
                </a:solidFill>
              </a:rPr>
              <a:t>carries a high data </a:t>
            </a:r>
            <a:r>
              <a:rPr lang="en-US" sz="1700" dirty="0">
                <a:solidFill>
                  <a:schemeClr val="bg1"/>
                </a:solidFill>
              </a:rPr>
              <a:t>rate to the computer </a:t>
            </a:r>
            <a:r>
              <a:rPr lang="en-US" sz="1700" dirty="0" smtClean="0">
                <a:solidFill>
                  <a:schemeClr val="bg1"/>
                </a:solidFill>
              </a:rPr>
              <a:t>for analysis, display and control.</a:t>
            </a:r>
          </a:p>
          <a:p>
            <a:endParaRPr lang="en-US" sz="600" dirty="0" smtClean="0">
              <a:solidFill>
                <a:schemeClr val="bg1"/>
              </a:solidFill>
            </a:endParaRPr>
          </a:p>
          <a:p>
            <a:r>
              <a:rPr lang="en-US" sz="1700" dirty="0" smtClean="0">
                <a:solidFill>
                  <a:schemeClr val="bg1"/>
                </a:solidFill>
              </a:rPr>
              <a:t>Altera EP3C40Q240C8N FPGA code </a:t>
            </a:r>
            <a:r>
              <a:rPr lang="en-US" sz="1700" dirty="0">
                <a:solidFill>
                  <a:schemeClr val="bg1"/>
                </a:solidFill>
              </a:rPr>
              <a:t>can be updated </a:t>
            </a:r>
            <a:r>
              <a:rPr lang="en-US" sz="1700" dirty="0" smtClean="0">
                <a:solidFill>
                  <a:schemeClr val="bg1"/>
                </a:solidFill>
              </a:rPr>
              <a:t>via Ethernet.</a:t>
            </a:r>
          </a:p>
          <a:p>
            <a:endParaRPr lang="en-US" sz="600" dirty="0" smtClean="0">
              <a:solidFill>
                <a:schemeClr val="bg1"/>
              </a:solidFill>
            </a:endParaRPr>
          </a:p>
          <a:p>
            <a:r>
              <a:rPr lang="en-US" sz="1700" dirty="0" smtClean="0">
                <a:solidFill>
                  <a:schemeClr val="bg1"/>
                </a:solidFill>
              </a:rPr>
              <a:t>The power </a:t>
            </a:r>
            <a:r>
              <a:rPr lang="en-US" sz="1700" dirty="0">
                <a:solidFill>
                  <a:schemeClr val="bg1"/>
                </a:solidFill>
              </a:rPr>
              <a:t>amplifier, </a:t>
            </a:r>
            <a:r>
              <a:rPr lang="en-US" sz="1700" dirty="0" smtClean="0">
                <a:solidFill>
                  <a:schemeClr val="bg1"/>
                </a:solidFill>
              </a:rPr>
              <a:t>LPF </a:t>
            </a:r>
            <a:r>
              <a:rPr lang="en-US" sz="1700" dirty="0">
                <a:solidFill>
                  <a:schemeClr val="bg1"/>
                </a:solidFill>
              </a:rPr>
              <a:t>and antenna tuner/switching </a:t>
            </a:r>
            <a:r>
              <a:rPr lang="en-US" sz="1700" dirty="0" smtClean="0">
                <a:solidFill>
                  <a:schemeClr val="bg1"/>
                </a:solidFill>
              </a:rPr>
              <a:t>board is available separately.</a:t>
            </a:r>
            <a:endParaRPr lang="en-US" sz="1700" dirty="0">
              <a:solidFill>
                <a:schemeClr val="bg1"/>
              </a:solidFill>
            </a:endParaRPr>
          </a:p>
        </p:txBody>
      </p:sp>
    </p:spTree>
    <p:extLst>
      <p:ext uri="{BB962C8B-B14F-4D97-AF65-F5344CB8AC3E}">
        <p14:creationId xmlns:p14="http://schemas.microsoft.com/office/powerpoint/2010/main" val="2354168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533400" y="285750"/>
            <a:ext cx="79248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SDR Direct Sampling With A “Small Pipe” Interface</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04" y="1061830"/>
            <a:ext cx="6019800" cy="3500440"/>
          </a:xfrm>
          <a:prstGeom prst="rect">
            <a:avLst/>
          </a:prstGeom>
        </p:spPr>
      </p:pic>
      <p:sp>
        <p:nvSpPr>
          <p:cNvPr id="7" name="TextBox 6"/>
          <p:cNvSpPr txBox="1"/>
          <p:nvPr/>
        </p:nvSpPr>
        <p:spPr>
          <a:xfrm>
            <a:off x="6205204" y="819150"/>
            <a:ext cx="2872792" cy="4047262"/>
          </a:xfrm>
          <a:prstGeom prst="rect">
            <a:avLst/>
          </a:prstGeom>
          <a:noFill/>
        </p:spPr>
        <p:txBody>
          <a:bodyPr wrap="square" rtlCol="0">
            <a:spAutoFit/>
          </a:bodyPr>
          <a:lstStyle/>
          <a:p>
            <a:r>
              <a:rPr lang="en-US" sz="1600" dirty="0" smtClean="0">
                <a:solidFill>
                  <a:schemeClr val="bg1"/>
                </a:solidFill>
              </a:rPr>
              <a:t>The Flex-6000 series covers 30 KHz to 72 MHz + 2m with one or two 345 MSPS 16-bit ADCs and 2 to 8 slice receivers covering bandwidths up to 14 MHz each.</a:t>
            </a:r>
          </a:p>
          <a:p>
            <a:endParaRPr lang="en-US" sz="600" dirty="0">
              <a:solidFill>
                <a:schemeClr val="bg1"/>
              </a:solidFill>
            </a:endParaRPr>
          </a:p>
          <a:p>
            <a:r>
              <a:rPr lang="en-US" sz="1500" dirty="0" smtClean="0">
                <a:solidFill>
                  <a:schemeClr val="bg1"/>
                </a:solidFill>
              </a:rPr>
              <a:t>A powerful Xilinx Virtex-6 FPGA performs DSP functions on board:</a:t>
            </a:r>
            <a:endParaRPr lang="en-US" sz="600" dirty="0" smtClean="0">
              <a:solidFill>
                <a:schemeClr val="bg1"/>
              </a:solidFill>
            </a:endParaRPr>
          </a:p>
          <a:p>
            <a:pPr marL="285750" indent="-285750">
              <a:buFont typeface="Arial" panose="020B0604020202020204" pitchFamily="34" charset="0"/>
              <a:buChar char="•"/>
            </a:pPr>
            <a:r>
              <a:rPr lang="en-US" sz="1500" dirty="0" smtClean="0">
                <a:solidFill>
                  <a:schemeClr val="bg1"/>
                </a:solidFill>
              </a:rPr>
              <a:t>A </a:t>
            </a:r>
            <a:r>
              <a:rPr lang="en-US" sz="1500" dirty="0" smtClean="0">
                <a:solidFill>
                  <a:srgbClr val="FF0000"/>
                </a:solidFill>
              </a:rPr>
              <a:t>“Small Pipe” </a:t>
            </a:r>
            <a:r>
              <a:rPr lang="en-US" sz="1500" dirty="0" smtClean="0">
                <a:solidFill>
                  <a:schemeClr val="bg1"/>
                </a:solidFill>
              </a:rPr>
              <a:t>of ~0.5 </a:t>
            </a:r>
            <a:r>
              <a:rPr lang="en-US" sz="1500" dirty="0">
                <a:solidFill>
                  <a:schemeClr val="bg1"/>
                </a:solidFill>
              </a:rPr>
              <a:t>M</a:t>
            </a:r>
            <a:r>
              <a:rPr lang="en-US" sz="1500" dirty="0" smtClean="0">
                <a:solidFill>
                  <a:schemeClr val="bg1"/>
                </a:solidFill>
              </a:rPr>
              <a:t>BPS flows to the PC to display the graphic interface and provide control functions, </a:t>
            </a:r>
          </a:p>
          <a:p>
            <a:endParaRPr lang="en-US" sz="600" b="1" dirty="0" smtClean="0">
              <a:solidFill>
                <a:srgbClr val="C00000"/>
              </a:solidFill>
            </a:endParaRPr>
          </a:p>
          <a:p>
            <a:r>
              <a:rPr lang="en-US" sz="1500" b="1" dirty="0" smtClean="0">
                <a:solidFill>
                  <a:srgbClr val="C00000"/>
                </a:solidFill>
                <a:uFill>
                  <a:solidFill>
                    <a:srgbClr val="C00000"/>
                  </a:solidFill>
                </a:uFill>
              </a:rPr>
              <a:t>NOT</a:t>
            </a:r>
            <a:r>
              <a:rPr lang="en-US" sz="1500" dirty="0" smtClean="0">
                <a:solidFill>
                  <a:srgbClr val="C00000"/>
                </a:solidFill>
              </a:rPr>
              <a:t> a “Large Pipe” of:</a:t>
            </a:r>
          </a:p>
          <a:p>
            <a:pPr marL="285750" indent="-285750">
              <a:buFont typeface="Arial" panose="020B0604020202020204" pitchFamily="34" charset="0"/>
              <a:buChar char="•"/>
            </a:pPr>
            <a:r>
              <a:rPr lang="en-US" sz="1500" dirty="0" smtClean="0">
                <a:solidFill>
                  <a:schemeClr val="bg1"/>
                </a:solidFill>
              </a:rPr>
              <a:t>77 MBPS to display and process 1 MHz bandwidths</a:t>
            </a:r>
          </a:p>
          <a:p>
            <a:pPr marL="285750" indent="-285750">
              <a:buFont typeface="Arial" panose="020B0604020202020204" pitchFamily="34" charset="0"/>
              <a:buChar char="•"/>
            </a:pPr>
            <a:r>
              <a:rPr lang="en-US" sz="1500" dirty="0" smtClean="0">
                <a:solidFill>
                  <a:schemeClr val="bg1"/>
                </a:solidFill>
              </a:rPr>
              <a:t> 770 MBPS to display and process 10 MHz bandwidths.</a:t>
            </a:r>
            <a:endParaRPr lang="en-US" sz="1500" dirty="0">
              <a:solidFill>
                <a:schemeClr val="bg1"/>
              </a:solidFill>
            </a:endParaRPr>
          </a:p>
        </p:txBody>
      </p:sp>
    </p:spTree>
    <p:extLst>
      <p:ext uri="{BB962C8B-B14F-4D97-AF65-F5344CB8AC3E}">
        <p14:creationId xmlns:p14="http://schemas.microsoft.com/office/powerpoint/2010/main" val="3431105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6310" y="361950"/>
            <a:ext cx="9144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Flex-6000 Series Block Diagram (Direct Sampling “Small Pipe”)</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9" y="1192723"/>
            <a:ext cx="6628391" cy="3359804"/>
          </a:xfrm>
          <a:prstGeom prst="rect">
            <a:avLst/>
          </a:prstGeom>
        </p:spPr>
      </p:pic>
      <p:sp>
        <p:nvSpPr>
          <p:cNvPr id="2" name="TextBox 1"/>
          <p:cNvSpPr txBox="1"/>
          <p:nvPr/>
        </p:nvSpPr>
        <p:spPr>
          <a:xfrm>
            <a:off x="6934200" y="1041354"/>
            <a:ext cx="2100325" cy="3662541"/>
          </a:xfrm>
          <a:prstGeom prst="rect">
            <a:avLst/>
          </a:prstGeom>
          <a:noFill/>
        </p:spPr>
        <p:txBody>
          <a:bodyPr wrap="square" rtlCol="0">
            <a:spAutoFit/>
          </a:bodyPr>
          <a:lstStyle/>
          <a:p>
            <a:r>
              <a:rPr lang="en-US" sz="1600" dirty="0" smtClean="0">
                <a:solidFill>
                  <a:schemeClr val="bg1"/>
                </a:solidFill>
              </a:rPr>
              <a:t>The Gigabit Ethernet interface rapidly re-programs the Xilinx Virtex-6 XC6VLX130T FPGA and the TI TMS320C6A8167 DSP.</a:t>
            </a:r>
          </a:p>
          <a:p>
            <a:endParaRPr lang="en-US" sz="800" dirty="0">
              <a:solidFill>
                <a:schemeClr val="bg1"/>
              </a:solidFill>
            </a:endParaRPr>
          </a:p>
          <a:p>
            <a:r>
              <a:rPr lang="en-US" sz="1600" dirty="0" smtClean="0">
                <a:solidFill>
                  <a:schemeClr val="bg1"/>
                </a:solidFill>
              </a:rPr>
              <a:t>However, only a </a:t>
            </a:r>
            <a:r>
              <a:rPr lang="en-US" sz="1600" dirty="0" smtClean="0">
                <a:solidFill>
                  <a:srgbClr val="FF0000"/>
                </a:solidFill>
              </a:rPr>
              <a:t>“Small Pipe” </a:t>
            </a:r>
            <a:r>
              <a:rPr lang="en-US" sz="1600" dirty="0" smtClean="0">
                <a:solidFill>
                  <a:schemeClr val="bg1"/>
                </a:solidFill>
              </a:rPr>
              <a:t>of ~0.5 MBPS is needed to display the real-time graphical interface and provide control functions for a smartphone, tablet or a computer.</a:t>
            </a:r>
            <a:endParaRPr lang="en-US" sz="1600" dirty="0">
              <a:solidFill>
                <a:schemeClr val="bg1"/>
              </a:solidFill>
            </a:endParaRPr>
          </a:p>
        </p:txBody>
      </p:sp>
    </p:spTree>
    <p:extLst>
      <p:ext uri="{BB962C8B-B14F-4D97-AF65-F5344CB8AC3E}">
        <p14:creationId xmlns:p14="http://schemas.microsoft.com/office/powerpoint/2010/main" val="3002635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 y="0"/>
            <a:ext cx="9141291" cy="5143500"/>
          </a:xfrm>
          <a:prstGeom prst="rect">
            <a:avLst/>
          </a:prstGeom>
        </p:spPr>
      </p:pic>
      <p:sp>
        <p:nvSpPr>
          <p:cNvPr id="6" name="TextBox 5"/>
          <p:cNvSpPr txBox="1"/>
          <p:nvPr/>
        </p:nvSpPr>
        <p:spPr>
          <a:xfrm>
            <a:off x="-825" y="361950"/>
            <a:ext cx="9140466" cy="523220"/>
          </a:xfrm>
          <a:prstGeom prst="rect">
            <a:avLst/>
          </a:prstGeom>
          <a:noFill/>
        </p:spPr>
        <p:txBody>
          <a:bodyPr wrap="square" rtlCol="0">
            <a:spAutoFit/>
          </a:bodyPr>
          <a:lstStyle/>
          <a:p>
            <a:pPr algn="ctr"/>
            <a:r>
              <a:rPr lang="en-US" sz="2800" dirty="0" smtClean="0">
                <a:solidFill>
                  <a:schemeClr val="tx2">
                    <a:lumMod val="40000"/>
                    <a:lumOff val="60000"/>
                  </a:schemeClr>
                </a:solidFill>
              </a:rPr>
              <a:t>Direct Sampling Characteristics “Large Pipe” And “Small Pipe”</a:t>
            </a:r>
            <a:endParaRPr lang="en-US" sz="2800" dirty="0">
              <a:solidFill>
                <a:schemeClr val="tx2">
                  <a:lumMod val="40000"/>
                  <a:lumOff val="60000"/>
                </a:schemeClr>
              </a:solidFill>
            </a:endParaRPr>
          </a:p>
        </p:txBody>
      </p:sp>
      <p:sp>
        <p:nvSpPr>
          <p:cNvPr id="7" name="TextBox 6"/>
          <p:cNvSpPr txBox="1"/>
          <p:nvPr/>
        </p:nvSpPr>
        <p:spPr>
          <a:xfrm>
            <a:off x="160544" y="1047750"/>
            <a:ext cx="891540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Signal Distortion is minimized with the ADC at the antenna, yielding the best signal clarity of any design.</a:t>
            </a:r>
          </a:p>
          <a:p>
            <a:pPr marL="342900" indent="-342900">
              <a:buFont typeface="Arial" panose="020B0604020202020204" pitchFamily="34" charset="0"/>
              <a:buChar char="•"/>
            </a:pPr>
            <a:endParaRPr lang="en-US" sz="8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N-Receivers and N-</a:t>
            </a:r>
            <a:r>
              <a:rPr lang="en-US" sz="2000" dirty="0" err="1" smtClean="0">
                <a:solidFill>
                  <a:schemeClr val="bg1"/>
                </a:solidFill>
              </a:rPr>
              <a:t>Panadapters</a:t>
            </a:r>
            <a:r>
              <a:rPr lang="en-US" sz="2000" dirty="0" smtClean="0">
                <a:solidFill>
                  <a:schemeClr val="bg1"/>
                </a:solidFill>
              </a:rPr>
              <a:t> with widely-varying bandwidths are available.  We can view more bands with more receivers.</a:t>
            </a:r>
          </a:p>
          <a:p>
            <a:pPr marL="342900" indent="-342900">
              <a:buFont typeface="Arial" panose="020B0604020202020204" pitchFamily="34" charset="0"/>
              <a:buChar char="•"/>
            </a:pPr>
            <a:endParaRPr lang="en-US" sz="8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 Dynamic Range is extremely high, allowing operation in the worst conditions.</a:t>
            </a:r>
          </a:p>
          <a:p>
            <a:pPr marL="342900" indent="-342900">
              <a:buFont typeface="Arial" panose="020B0604020202020204" pitchFamily="34" charset="0"/>
              <a:buChar char="•"/>
            </a:pPr>
            <a:endParaRPr lang="en-US" sz="8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We have Extreme Flexibility through reprogrammibility.  It is the ultimate SDR, as benefits continue to accrue into the future with upgraded software.</a:t>
            </a:r>
          </a:p>
          <a:p>
            <a:pPr marL="342900" indent="-342900">
              <a:buFont typeface="Arial" panose="020B0604020202020204" pitchFamily="34" charset="0"/>
              <a:buChar char="•"/>
            </a:pPr>
            <a:endParaRPr lang="en-US" sz="800" dirty="0">
              <a:solidFill>
                <a:schemeClr val="bg1"/>
              </a:solidFill>
            </a:endParaRPr>
          </a:p>
          <a:p>
            <a:pPr marL="342900" indent="-342900">
              <a:buFont typeface="Arial" panose="020B0604020202020204" pitchFamily="34" charset="0"/>
              <a:buChar char="•"/>
            </a:pPr>
            <a:r>
              <a:rPr lang="en-US" sz="2000" dirty="0" smtClean="0">
                <a:solidFill>
                  <a:schemeClr val="bg1"/>
                </a:solidFill>
              </a:rPr>
              <a:t>Additionally, the low data rates of a </a:t>
            </a:r>
            <a:r>
              <a:rPr lang="en-US" sz="2000" dirty="0" smtClean="0">
                <a:solidFill>
                  <a:srgbClr val="C00000"/>
                </a:solidFill>
              </a:rPr>
              <a:t>“Small Pipe” </a:t>
            </a:r>
            <a:r>
              <a:rPr lang="en-US" sz="2000" dirty="0" smtClean="0">
                <a:solidFill>
                  <a:schemeClr val="bg1"/>
                </a:solidFill>
              </a:rPr>
              <a:t>design allow operation from smartphones and tablets, as well as reduced load upon a connected computer.</a:t>
            </a:r>
          </a:p>
          <a:p>
            <a:pPr marL="342900" indent="-342900">
              <a:buFont typeface="Arial" panose="020B0604020202020204" pitchFamily="34" charset="0"/>
              <a:buChar char="•"/>
            </a:pPr>
            <a:endParaRPr lang="en-US" sz="8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Direct Sampling transceivers are technically challenging to design.</a:t>
            </a:r>
            <a:endParaRPr lang="en-US" sz="2000" dirty="0">
              <a:solidFill>
                <a:schemeClr val="bg1"/>
              </a:solidFill>
            </a:endParaRPr>
          </a:p>
        </p:txBody>
      </p:sp>
    </p:spTree>
    <p:extLst>
      <p:ext uri="{BB962C8B-B14F-4D97-AF65-F5344CB8AC3E}">
        <p14:creationId xmlns:p14="http://schemas.microsoft.com/office/powerpoint/2010/main" val="1101784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 y="-28272"/>
            <a:ext cx="9141291" cy="5143500"/>
          </a:xfrm>
          <a:prstGeom prst="rect">
            <a:avLst/>
          </a:prstGeom>
        </p:spPr>
      </p:pic>
      <p:sp>
        <p:nvSpPr>
          <p:cNvPr id="6" name="TextBox 5"/>
          <p:cNvSpPr txBox="1"/>
          <p:nvPr/>
        </p:nvSpPr>
        <p:spPr>
          <a:xfrm>
            <a:off x="-825" y="361950"/>
            <a:ext cx="9140466"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Sherwood Labs Receive Performance Ranking - 12/9/2014</a:t>
            </a:r>
            <a:endParaRPr lang="en-US" sz="2800" dirty="0">
              <a:solidFill>
                <a:schemeClr val="tx2">
                  <a:lumMod val="40000"/>
                  <a:lumOff val="6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87057521"/>
              </p:ext>
            </p:extLst>
          </p:nvPr>
        </p:nvGraphicFramePr>
        <p:xfrm>
          <a:off x="304801" y="971550"/>
          <a:ext cx="8534399" cy="3534960"/>
        </p:xfrm>
        <a:graphic>
          <a:graphicData uri="http://schemas.openxmlformats.org/drawingml/2006/table">
            <a:tbl>
              <a:tblPr>
                <a:tableStyleId>{5C22544A-7EE6-4342-B048-85BDC9FD1C3A}</a:tableStyleId>
              </a:tblPr>
              <a:tblGrid>
                <a:gridCol w="743606"/>
                <a:gridCol w="1249615"/>
                <a:gridCol w="812856"/>
                <a:gridCol w="849252"/>
                <a:gridCol w="812856"/>
                <a:gridCol w="812856"/>
                <a:gridCol w="812856"/>
                <a:gridCol w="1152557"/>
                <a:gridCol w="1287945"/>
              </a:tblGrid>
              <a:tr h="160822">
                <a:tc>
                  <a:txBody>
                    <a:bodyPr/>
                    <a:lstStyle/>
                    <a:p>
                      <a:pPr algn="ctr" fontAlgn="b"/>
                      <a:r>
                        <a:rPr lang="en-US" sz="1050" b="1" u="none" strike="noStrike" dirty="0">
                          <a:effectLst/>
                        </a:rPr>
                        <a:t>Rank</a:t>
                      </a:r>
                      <a:endParaRPr lang="en-US" sz="1050" b="1"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Company</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Price</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Design</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Noise Floor</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Sensitivity</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LO Noise</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Dynamic Range 3rd</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c>
                  <a:txBody>
                    <a:bodyPr/>
                    <a:lstStyle/>
                    <a:p>
                      <a:pPr algn="ctr" fontAlgn="b"/>
                      <a:r>
                        <a:rPr lang="en-US" sz="1050" b="1" u="none" strike="noStrike" dirty="0">
                          <a:effectLst/>
                        </a:rPr>
                        <a:t>Dynamic Range 3rd</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chemeClr val="tx2">
                        <a:lumMod val="40000"/>
                        <a:lumOff val="60000"/>
                      </a:schemeClr>
                    </a:solidFill>
                  </a:tcPr>
                </a:tc>
              </a:tr>
              <a:tr h="168864">
                <a:tc>
                  <a:txBody>
                    <a:bodyPr/>
                    <a:lstStyle/>
                    <a:p>
                      <a:pPr algn="ctr" fontAlgn="b"/>
                      <a:r>
                        <a:rPr lang="en-US" sz="1050" b="1" u="none" strike="noStrike" dirty="0">
                          <a:effectLst/>
                        </a:rPr>
                        <a:t> </a:t>
                      </a:r>
                      <a:endParaRPr lang="en-US" sz="1050" b="1"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Model</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 </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Architecture</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a:t>
                      </a:r>
                      <a:r>
                        <a:rPr lang="en-US" sz="1050" b="1" u="none" strike="noStrike" dirty="0" err="1">
                          <a:effectLst/>
                        </a:rPr>
                        <a:t>dbM</a:t>
                      </a:r>
                      <a:r>
                        <a:rPr lang="en-US" sz="1050" b="1" u="none" strike="noStrike" dirty="0">
                          <a:effectLst/>
                        </a:rPr>
                        <a:t>]</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a:t>
                      </a:r>
                      <a:r>
                        <a:rPr lang="en-US" sz="1050" b="1" u="none" strike="noStrike" dirty="0" err="1">
                          <a:effectLst/>
                        </a:rPr>
                        <a:t>uV</a:t>
                      </a:r>
                      <a:r>
                        <a:rPr lang="en-US" sz="1050" b="1" u="none" strike="noStrike" dirty="0">
                          <a:effectLst/>
                        </a:rPr>
                        <a:t>]</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a:t>
                      </a:r>
                      <a:r>
                        <a:rPr lang="en-US" sz="1050" b="1" u="none" strike="noStrike" dirty="0" err="1">
                          <a:effectLst/>
                        </a:rPr>
                        <a:t>dBc</a:t>
                      </a:r>
                      <a:r>
                        <a:rPr lang="en-US" sz="1050" b="1" u="none" strike="noStrike" dirty="0">
                          <a:effectLst/>
                        </a:rPr>
                        <a:t>/Hz]</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Wide Spaced [dB]</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050" b="1" u="none" strike="noStrike" dirty="0">
                          <a:effectLst/>
                        </a:rPr>
                        <a:t>Narrow Spaced [dB]</a:t>
                      </a:r>
                      <a:endParaRPr lang="en-US" sz="1050" b="1"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tx2">
                        <a:lumMod val="40000"/>
                        <a:lumOff val="60000"/>
                      </a:schemeClr>
                    </a:solidFill>
                  </a:tcPr>
                </a:tc>
              </a:tr>
              <a:tr h="160822">
                <a:tc>
                  <a:txBody>
                    <a:bodyPr/>
                    <a:lstStyle/>
                    <a:p>
                      <a:pPr algn="ctr" fontAlgn="b"/>
                      <a:r>
                        <a:rPr lang="en-US" sz="1050" u="none" strike="noStrike" dirty="0">
                          <a:effectLst/>
                        </a:rPr>
                        <a:t>1</a:t>
                      </a:r>
                      <a:endParaRPr lang="en-US" sz="1050" b="0" i="0" u="none" strike="noStrike" dirty="0">
                        <a:solidFill>
                          <a:srgbClr val="000000"/>
                        </a:solidFill>
                        <a:effectLst/>
                        <a:latin typeface="Calibri"/>
                      </a:endParaRPr>
                    </a:p>
                  </a:txBody>
                  <a:tcPr marL="7912" marR="7912" marT="7912"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FlexRadio</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$7,499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SDR</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-118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2</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145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Flex-6700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-135*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0.25*</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155</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2</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a:effectLst/>
                        </a:rPr>
                        <a:t>Hilberling</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$15,168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smtClean="0">
                          <a:effectLst/>
                        </a:rPr>
                        <a:t>Superhet</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0.45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144</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PT-8000A r2.0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Triple </a:t>
                      </a:r>
                      <a:r>
                        <a:rPr lang="en-US" sz="1050" u="none" strike="noStrike" dirty="0" err="1">
                          <a:effectLst/>
                        </a:rPr>
                        <a:t>Conv</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-141*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0.11*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149</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3</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Elecraft</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$1,140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SDR</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0.9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144</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104</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KX3</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-138*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0.09*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4</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a:effectLst/>
                        </a:rPr>
                        <a:t>Yaesu</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a:effectLst/>
                        </a:rPr>
                        <a:t>$5,700</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smtClean="0">
                          <a:effectLst/>
                        </a:rPr>
                        <a:t>Superhet</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a:effectLst/>
                        </a:rPr>
                        <a:t>-123</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135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a:effectLst/>
                        </a:rPr>
                        <a:t>104</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FT DX-5000D</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err="1">
                          <a:effectLst/>
                        </a:rPr>
                        <a:t>Dbl</a:t>
                      </a:r>
                      <a:r>
                        <a:rPr lang="en-US" sz="1050" u="none" strike="noStrike" dirty="0">
                          <a:effectLst/>
                        </a:rPr>
                        <a:t>/</a:t>
                      </a:r>
                      <a:r>
                        <a:rPr lang="en-US" sz="1050" u="none" strike="noStrike" dirty="0" err="1">
                          <a:effectLst/>
                        </a:rPr>
                        <a:t>Trpl</a:t>
                      </a:r>
                      <a:r>
                        <a:rPr lang="en-US" sz="1050" u="none" strike="noStrike" dirty="0">
                          <a:effectLst/>
                        </a:rPr>
                        <a:t> </a:t>
                      </a:r>
                      <a:r>
                        <a:rPr lang="en-US" sz="1050" u="none" strike="noStrike" dirty="0" err="1">
                          <a:effectLst/>
                        </a:rPr>
                        <a:t>Conv</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-141*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0.13*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5</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a:effectLst/>
                        </a:rPr>
                        <a:t>Elecraft</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$2,540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smtClean="0">
                          <a:effectLst/>
                        </a:rPr>
                        <a:t>Superhet</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-130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0.33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138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104</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101</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K3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Triple </a:t>
                      </a:r>
                      <a:r>
                        <a:rPr lang="en-US" sz="1050" u="none" strike="noStrike" dirty="0" err="1">
                          <a:effectLst/>
                        </a:rPr>
                        <a:t>Conv</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-138*</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0.19*</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6</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a:effectLst/>
                        </a:rPr>
                        <a:t>Microtelecom</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$1,000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SDR</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0.8</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147</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Perseus </a:t>
                      </a:r>
                      <a:r>
                        <a:rPr lang="en-US" sz="1050" u="none" strike="noStrike" dirty="0" smtClean="0">
                          <a:effectLst/>
                        </a:rPr>
                        <a:t>Receiver</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-125*</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0.6*</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7</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FlexRadio</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$2,799</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SDR</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96</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96</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Flex-5000A</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-135*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0.3*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a:txBody>
                    <a:bodyPr/>
                    <a:lstStyle/>
                    <a:p>
                      <a:pPr algn="ctr" fontAlgn="b"/>
                      <a:r>
                        <a:rPr lang="en-US" sz="1050" u="none" strike="noStrike" dirty="0">
                          <a:effectLst/>
                        </a:rPr>
                        <a:t>8</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Ten-Tec</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$4,000</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err="1" smtClean="0">
                          <a:effectLst/>
                        </a:rPr>
                        <a:t>Superhet</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-127</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0.75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126</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050" u="none" strike="noStrike" dirty="0">
                          <a:effectLst/>
                        </a:rPr>
                        <a:t>95</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8864">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Orion II</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Triple Conv</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rPr>
                        <a:t>-133*</a:t>
                      </a:r>
                      <a:endParaRPr lang="en-US" sz="1050" b="0" i="0" u="none" strike="noStrike">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0.3*</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7912" marR="7912" marT="7912"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160822">
                <a:tc gridSpan="4">
                  <a:txBody>
                    <a:bodyPr/>
                    <a:lstStyle/>
                    <a:p>
                      <a:pPr algn="l" fontAlgn="b"/>
                      <a:r>
                        <a:rPr lang="en-US" sz="1050" u="none" strike="noStrike" dirty="0" smtClean="0">
                          <a:effectLst/>
                        </a:rPr>
                        <a:t> *Measured with the preamplifier on, set to maximum gain.</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dirty="0">
                        <a:solidFill>
                          <a:srgbClr val="000000"/>
                        </a:solidFill>
                        <a:effectLst/>
                        <a:latin typeface="Calibri"/>
                      </a:endParaRPr>
                    </a:p>
                  </a:txBody>
                  <a:tcPr marL="7912" marR="7912" marT="7912" marB="0" anchor="b">
                    <a:lnT w="12700" cap="flat" cmpd="sng" algn="ctr">
                      <a:solidFill>
                        <a:schemeClr val="tx1"/>
                      </a:solidFill>
                      <a:prstDash val="solid"/>
                      <a:round/>
                      <a:headEnd type="none" w="med" len="med"/>
                      <a:tailEnd type="none" w="med" len="med"/>
                    </a:lnT>
                    <a:solidFill>
                      <a:schemeClr val="bg1"/>
                    </a:solidFill>
                  </a:tcPr>
                </a:tc>
                <a:tc>
                  <a:txBody>
                    <a:bodyPr/>
                    <a:lstStyle/>
                    <a:p>
                      <a:pPr algn="l" fontAlgn="b"/>
                      <a:endParaRPr lang="en-US" sz="1050" b="0" i="0" u="none" strike="noStrike" dirty="0">
                        <a:solidFill>
                          <a:srgbClr val="000000"/>
                        </a:solidFill>
                        <a:effectLst/>
                        <a:latin typeface="Calibri"/>
                      </a:endParaRPr>
                    </a:p>
                  </a:txBody>
                  <a:tcPr marL="7912" marR="7912" marT="7912" marB="0" anchor="b">
                    <a:lnT w="12700" cap="flat" cmpd="sng" algn="ctr">
                      <a:solidFill>
                        <a:schemeClr val="tx1"/>
                      </a:solidFill>
                      <a:prstDash val="solid"/>
                      <a:round/>
                      <a:headEnd type="none" w="med" len="med"/>
                      <a:tailEnd type="none" w="med" len="med"/>
                    </a:lnT>
                    <a:solidFill>
                      <a:schemeClr val="bg1"/>
                    </a:solidFill>
                  </a:tcPr>
                </a:tc>
                <a:tc>
                  <a:txBody>
                    <a:bodyPr/>
                    <a:lstStyle/>
                    <a:p>
                      <a:pPr algn="l" fontAlgn="b"/>
                      <a:endParaRPr lang="en-US" sz="1050" b="0" i="0" u="none" strike="noStrike" dirty="0">
                        <a:solidFill>
                          <a:srgbClr val="000000"/>
                        </a:solidFill>
                        <a:effectLst/>
                        <a:latin typeface="Calibri"/>
                      </a:endParaRPr>
                    </a:p>
                  </a:txBody>
                  <a:tcPr marL="7912" marR="7912" marT="7912" marB="0" anchor="b">
                    <a:lnT w="12700" cap="flat" cmpd="sng" algn="ctr">
                      <a:solidFill>
                        <a:schemeClr val="tx1"/>
                      </a:solidFill>
                      <a:prstDash val="solid"/>
                      <a:round/>
                      <a:headEnd type="none" w="med" len="med"/>
                      <a:tailEnd type="none" w="med" len="med"/>
                    </a:lnT>
                    <a:solidFill>
                      <a:schemeClr val="bg1"/>
                    </a:solidFill>
                  </a:tcPr>
                </a:tc>
                <a:tc>
                  <a:txBody>
                    <a:bodyPr/>
                    <a:lstStyle/>
                    <a:p>
                      <a:pPr algn="l" fontAlgn="b"/>
                      <a:endParaRPr lang="en-US" sz="1050" b="0" i="0" u="none" strike="noStrike" dirty="0">
                        <a:solidFill>
                          <a:srgbClr val="000000"/>
                        </a:solidFill>
                        <a:effectLst/>
                        <a:latin typeface="Calibri"/>
                      </a:endParaRPr>
                    </a:p>
                  </a:txBody>
                  <a:tcPr marL="7912" marR="7912" marT="7912" marB="0" anchor="b">
                    <a:lnT w="12700" cap="flat" cmpd="sng" algn="ctr">
                      <a:solidFill>
                        <a:schemeClr val="tx1"/>
                      </a:solidFill>
                      <a:prstDash val="solid"/>
                      <a:round/>
                      <a:headEnd type="none" w="med" len="med"/>
                      <a:tailEnd type="none" w="med" len="med"/>
                    </a:lnT>
                    <a:solidFill>
                      <a:schemeClr val="bg1"/>
                    </a:solidFill>
                  </a:tcPr>
                </a:tc>
                <a:tc>
                  <a:txBody>
                    <a:bodyPr/>
                    <a:lstStyle/>
                    <a:p>
                      <a:pPr algn="l" fontAlgn="b"/>
                      <a:endParaRPr lang="en-US" sz="1050" b="0" i="0" u="none" strike="noStrike" dirty="0">
                        <a:solidFill>
                          <a:srgbClr val="000000"/>
                        </a:solidFill>
                        <a:effectLst/>
                        <a:latin typeface="Calibri"/>
                      </a:endParaRPr>
                    </a:p>
                  </a:txBody>
                  <a:tcPr marL="7912" marR="7912" marT="791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60822">
                <a:tc gridSpan="9">
                  <a:txBody>
                    <a:bodyPr/>
                    <a:lstStyle/>
                    <a:p>
                      <a:pPr algn="l" fontAlgn="b"/>
                      <a:r>
                        <a:rPr lang="en-US" sz="1050" u="none" strike="noStrike" dirty="0" smtClean="0">
                          <a:effectLst/>
                        </a:rPr>
                        <a:t> Transceiver output </a:t>
                      </a:r>
                      <a:r>
                        <a:rPr lang="en-US" sz="1050" u="none" strike="noStrike" dirty="0">
                          <a:effectLst/>
                        </a:rPr>
                        <a:t>powers range </a:t>
                      </a:r>
                      <a:r>
                        <a:rPr lang="en-US" sz="1050" u="none" strike="noStrike" dirty="0" smtClean="0">
                          <a:effectLst/>
                        </a:rPr>
                        <a:t>100 to</a:t>
                      </a:r>
                      <a:r>
                        <a:rPr lang="en-US" sz="1050" u="none" strike="noStrike" baseline="0" dirty="0" smtClean="0">
                          <a:effectLst/>
                        </a:rPr>
                        <a:t> </a:t>
                      </a:r>
                      <a:r>
                        <a:rPr lang="en-US" sz="1050" u="none" strike="noStrike" dirty="0" smtClean="0">
                          <a:effectLst/>
                        </a:rPr>
                        <a:t>200 </a:t>
                      </a:r>
                      <a:r>
                        <a:rPr lang="en-US" sz="1050" u="none" strike="noStrike" dirty="0">
                          <a:effectLst/>
                        </a:rPr>
                        <a:t>watts, </a:t>
                      </a:r>
                      <a:r>
                        <a:rPr lang="en-US" sz="1050" u="none" strike="noStrike" dirty="0" smtClean="0">
                          <a:effectLst/>
                        </a:rPr>
                        <a:t>except the </a:t>
                      </a:r>
                      <a:r>
                        <a:rPr lang="en-US" sz="1050" u="none" strike="noStrike" dirty="0">
                          <a:effectLst/>
                        </a:rPr>
                        <a:t>Elecraft KX3 which is 10 watts.  The optional </a:t>
                      </a:r>
                      <a:r>
                        <a:rPr lang="en-US" sz="1050" u="none" strike="noStrike" dirty="0" smtClean="0">
                          <a:effectLst/>
                        </a:rPr>
                        <a:t>Elecraft KXPA100 </a:t>
                      </a:r>
                      <a:r>
                        <a:rPr lang="en-US" sz="1050" u="none" strike="noStrike" dirty="0">
                          <a:effectLst/>
                        </a:rPr>
                        <a:t>100 watt amp costs $750.</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822">
                <a:tc gridSpan="9">
                  <a:txBody>
                    <a:bodyPr/>
                    <a:lstStyle/>
                    <a:p>
                      <a:pPr algn="l" fontAlgn="b"/>
                      <a:r>
                        <a:rPr lang="en-US" sz="1050" u="none" strike="noStrike" dirty="0" smtClean="0">
                          <a:effectLst/>
                        </a:rPr>
                        <a:t> Performances and prices are specified </a:t>
                      </a:r>
                      <a:r>
                        <a:rPr lang="en-US" sz="1050" u="none" strike="noStrike" dirty="0">
                          <a:effectLst/>
                        </a:rPr>
                        <a:t>assembled with one optional roofing filter, no </a:t>
                      </a:r>
                      <a:r>
                        <a:rPr lang="en-US" sz="1050" u="none" strike="noStrike" dirty="0" smtClean="0">
                          <a:effectLst/>
                        </a:rPr>
                        <a:t>optional antenna tuners.  </a:t>
                      </a:r>
                      <a:r>
                        <a:rPr lang="en-US" sz="1050" u="none" strike="noStrike" dirty="0">
                          <a:effectLst/>
                        </a:rPr>
                        <a:t>The </a:t>
                      </a:r>
                      <a:r>
                        <a:rPr lang="en-US" sz="1050" u="none" strike="noStrike" dirty="0" err="1">
                          <a:effectLst/>
                        </a:rPr>
                        <a:t>Microtelecom</a:t>
                      </a:r>
                      <a:r>
                        <a:rPr lang="en-US" sz="1050" u="none" strike="noStrike" dirty="0">
                          <a:effectLst/>
                        </a:rPr>
                        <a:t> Perseus is receive only.</a:t>
                      </a:r>
                      <a:endParaRPr lang="en-US" sz="1050" b="0" i="0" u="none" strike="noStrike" dirty="0">
                        <a:solidFill>
                          <a:srgbClr val="000000"/>
                        </a:solidFill>
                        <a:effectLst/>
                        <a:latin typeface="Calibri"/>
                      </a:endParaRPr>
                    </a:p>
                  </a:txBody>
                  <a:tcPr marL="7912" marR="7912" marT="791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63721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98884" y="209550"/>
            <a:ext cx="8892715" cy="523220"/>
          </a:xfrm>
          <a:prstGeom prst="rect">
            <a:avLst/>
          </a:prstGeom>
          <a:noFill/>
        </p:spPr>
        <p:txBody>
          <a:bodyPr wrap="square" rtlCol="0">
            <a:spAutoFit/>
          </a:bodyPr>
          <a:lstStyle/>
          <a:p>
            <a:pPr algn="ctr"/>
            <a:r>
              <a:rPr lang="en-US" sz="2800" dirty="0" smtClean="0">
                <a:solidFill>
                  <a:schemeClr val="tx2">
                    <a:lumMod val="40000"/>
                    <a:lumOff val="60000"/>
                  </a:schemeClr>
                </a:solidFill>
              </a:rPr>
              <a:t>We Are Going Mobile And Want To Take Our Fun With Us!</a:t>
            </a:r>
            <a:endParaRPr lang="en-US" sz="2800" dirty="0">
              <a:solidFill>
                <a:schemeClr val="tx2">
                  <a:lumMod val="40000"/>
                  <a:lumOff val="6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28" y="895350"/>
            <a:ext cx="3277798" cy="21458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28" y="3041208"/>
            <a:ext cx="3277798" cy="1703858"/>
          </a:xfrm>
          <a:prstGeom prst="rect">
            <a:avLst/>
          </a:prstGeom>
        </p:spPr>
      </p:pic>
      <p:sp>
        <p:nvSpPr>
          <p:cNvPr id="9" name="TextBox 8"/>
          <p:cNvSpPr txBox="1"/>
          <p:nvPr/>
        </p:nvSpPr>
        <p:spPr>
          <a:xfrm>
            <a:off x="3689322" y="808970"/>
            <a:ext cx="5226078" cy="3970318"/>
          </a:xfrm>
          <a:prstGeom prst="rect">
            <a:avLst/>
          </a:prstGeom>
          <a:noFill/>
        </p:spPr>
        <p:txBody>
          <a:bodyPr wrap="square" rtlCol="0">
            <a:spAutoFit/>
          </a:bodyPr>
          <a:lstStyle/>
          <a:p>
            <a:r>
              <a:rPr lang="en-US" dirty="0" smtClean="0">
                <a:solidFill>
                  <a:schemeClr val="bg1"/>
                </a:solidFill>
              </a:rPr>
              <a:t>In April 2012 50% of India’s Internet traffic became mobile.  USA lags their numbers by about two years.</a:t>
            </a:r>
          </a:p>
          <a:p>
            <a:endParaRPr lang="en-US" sz="600" dirty="0">
              <a:solidFill>
                <a:schemeClr val="bg1"/>
              </a:solidFill>
            </a:endParaRPr>
          </a:p>
          <a:p>
            <a:r>
              <a:rPr lang="en-US" dirty="0" smtClean="0">
                <a:solidFill>
                  <a:schemeClr val="bg1"/>
                </a:solidFill>
              </a:rPr>
              <a:t>Direct Sampling </a:t>
            </a:r>
            <a:r>
              <a:rPr lang="en-US" dirty="0" smtClean="0">
                <a:solidFill>
                  <a:srgbClr val="C00000"/>
                </a:solidFill>
              </a:rPr>
              <a:t>“Small Pipe” </a:t>
            </a:r>
            <a:r>
              <a:rPr lang="en-US" dirty="0" smtClean="0">
                <a:solidFill>
                  <a:schemeClr val="bg1"/>
                </a:solidFill>
              </a:rPr>
              <a:t>SDRs support powerful networking.  The </a:t>
            </a:r>
            <a:r>
              <a:rPr lang="en-US" dirty="0" smtClean="0">
                <a:solidFill>
                  <a:srgbClr val="C00000"/>
                </a:solidFill>
              </a:rPr>
              <a:t>“Small Pipe” </a:t>
            </a:r>
            <a:r>
              <a:rPr lang="en-US" dirty="0" smtClean="0">
                <a:solidFill>
                  <a:schemeClr val="bg1"/>
                </a:solidFill>
              </a:rPr>
              <a:t>keeps the bandwidth manageable for smartphones and tablets.  An iPad has already been integrated with the Flex-6000’s.</a:t>
            </a:r>
          </a:p>
          <a:p>
            <a:endParaRPr lang="en-US" sz="600" dirty="0">
              <a:solidFill>
                <a:schemeClr val="bg1"/>
              </a:solidFill>
            </a:endParaRPr>
          </a:p>
          <a:p>
            <a:r>
              <a:rPr lang="en-US" dirty="0" smtClean="0">
                <a:solidFill>
                  <a:schemeClr val="bg1"/>
                </a:solidFill>
              </a:rPr>
              <a:t>A friend calls to say that Christmas Island station you have been after is on the air NOW!  Try to rush home in time?  NO!  Work them from your smartphone!</a:t>
            </a:r>
          </a:p>
          <a:p>
            <a:endParaRPr lang="en-US" sz="600" dirty="0">
              <a:solidFill>
                <a:schemeClr val="bg1"/>
              </a:solidFill>
            </a:endParaRPr>
          </a:p>
          <a:p>
            <a:r>
              <a:rPr lang="en-US" dirty="0" smtClean="0">
                <a:solidFill>
                  <a:schemeClr val="bg1"/>
                </a:solidFill>
              </a:rPr>
              <a:t>In the future complete station control will be integrated into the SDR FPGA: linear amplifier control; antenna switching, tuning and rotation; logging software; etc.  An API is already in place.</a:t>
            </a:r>
            <a:endParaRPr lang="en-US" dirty="0">
              <a:solidFill>
                <a:schemeClr val="bg1"/>
              </a:solidFill>
            </a:endParaRPr>
          </a:p>
        </p:txBody>
      </p:sp>
    </p:spTree>
    <p:extLst>
      <p:ext uri="{BB962C8B-B14F-4D97-AF65-F5344CB8AC3E}">
        <p14:creationId xmlns:p14="http://schemas.microsoft.com/office/powerpoint/2010/main" val="2303230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38200" y="133350"/>
            <a:ext cx="76962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Contest </a:t>
            </a:r>
            <a:r>
              <a:rPr lang="en-US" sz="2800" dirty="0">
                <a:solidFill>
                  <a:schemeClr val="tx2">
                    <a:lumMod val="40000"/>
                    <a:lumOff val="60000"/>
                  </a:schemeClr>
                </a:solidFill>
              </a:rPr>
              <a:t>Support </a:t>
            </a:r>
            <a:r>
              <a:rPr lang="en-US" sz="2800" dirty="0" smtClean="0">
                <a:solidFill>
                  <a:schemeClr val="tx2">
                    <a:lumMod val="40000"/>
                    <a:lumOff val="60000"/>
                  </a:schemeClr>
                </a:solidFill>
              </a:rPr>
              <a:t>And </a:t>
            </a:r>
            <a:r>
              <a:rPr lang="en-US" sz="2800" dirty="0">
                <a:solidFill>
                  <a:schemeClr val="tx2">
                    <a:lumMod val="40000"/>
                    <a:lumOff val="60000"/>
                  </a:schemeClr>
                </a:solidFill>
              </a:rPr>
              <a:t>DX Chasing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05427"/>
            <a:ext cx="3122390" cy="18516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10" y="2745332"/>
            <a:ext cx="3080780" cy="2167655"/>
          </a:xfrm>
          <a:prstGeom prst="rect">
            <a:avLst/>
          </a:prstGeom>
        </p:spPr>
      </p:pic>
      <p:sp>
        <p:nvSpPr>
          <p:cNvPr id="11" name="TextBox 10"/>
          <p:cNvSpPr txBox="1"/>
          <p:nvPr/>
        </p:nvSpPr>
        <p:spPr>
          <a:xfrm>
            <a:off x="3904643" y="768662"/>
            <a:ext cx="5010757" cy="4124206"/>
          </a:xfrm>
          <a:prstGeom prst="rect">
            <a:avLst/>
          </a:prstGeom>
          <a:noFill/>
        </p:spPr>
        <p:txBody>
          <a:bodyPr wrap="square" rtlCol="0">
            <a:spAutoFit/>
          </a:bodyPr>
          <a:lstStyle/>
          <a:p>
            <a:r>
              <a:rPr lang="en-US" sz="1900" dirty="0" smtClean="0">
                <a:solidFill>
                  <a:schemeClr val="bg1"/>
                </a:solidFill>
              </a:rPr>
              <a:t>Which bands are open and active?  Watch them all with eight broadband spectral displays!  A strongly-tuned antenna such as a SteppIR is only down 10 dB off-band.  Still plenty of signal for all!</a:t>
            </a:r>
          </a:p>
          <a:p>
            <a:endParaRPr lang="en-US" sz="1200" dirty="0">
              <a:solidFill>
                <a:schemeClr val="bg1"/>
              </a:solidFill>
            </a:endParaRPr>
          </a:p>
          <a:p>
            <a:r>
              <a:rPr lang="en-US" sz="2000" dirty="0" smtClean="0">
                <a:solidFill>
                  <a:schemeClr val="bg1"/>
                </a:solidFill>
              </a:rPr>
              <a:t>Found that rare DX station calling CQ?  You have </a:t>
            </a:r>
            <a:r>
              <a:rPr lang="en-US" sz="2000" smtClean="0">
                <a:solidFill>
                  <a:schemeClr val="bg1"/>
                </a:solidFill>
              </a:rPr>
              <a:t>to QSY </a:t>
            </a:r>
            <a:r>
              <a:rPr lang="en-US" sz="2000" dirty="0" smtClean="0">
                <a:solidFill>
                  <a:schemeClr val="bg1"/>
                </a:solidFill>
              </a:rPr>
              <a:t>by the optimal amount to work it.  Open a waterfall display to determine their reply strategy:</a:t>
            </a:r>
          </a:p>
          <a:p>
            <a:endParaRPr lang="en-US" sz="400" dirty="0" smtClean="0">
              <a:solidFill>
                <a:schemeClr val="bg1"/>
              </a:solidFill>
            </a:endParaRPr>
          </a:p>
          <a:p>
            <a:pPr marL="285750" indent="-285750">
              <a:buFont typeface="Arial" panose="020B0604020202020204" pitchFamily="34" charset="0"/>
              <a:buChar char="•"/>
            </a:pPr>
            <a:r>
              <a:rPr lang="en-US" dirty="0" smtClean="0">
                <a:solidFill>
                  <a:schemeClr val="bg1"/>
                </a:solidFill>
              </a:rPr>
              <a:t>Offset by a fixed frequency?  Go there.</a:t>
            </a:r>
          </a:p>
          <a:p>
            <a:pPr marL="285750" indent="-285750">
              <a:buFont typeface="Arial" panose="020B0604020202020204" pitchFamily="34" charset="0"/>
              <a:buChar char="•"/>
            </a:pPr>
            <a:r>
              <a:rPr lang="en-US" dirty="0" smtClean="0">
                <a:solidFill>
                  <a:schemeClr val="bg1"/>
                </a:solidFill>
              </a:rPr>
              <a:t>Reply to the strongest station?  Wait on their frequency until they finish.</a:t>
            </a:r>
          </a:p>
          <a:p>
            <a:pPr marL="285750" indent="-285750">
              <a:buFont typeface="Arial" panose="020B0604020202020204" pitchFamily="34" charset="0"/>
              <a:buChar char="•"/>
            </a:pPr>
            <a:r>
              <a:rPr lang="en-US" dirty="0" smtClean="0">
                <a:solidFill>
                  <a:schemeClr val="bg1"/>
                </a:solidFill>
              </a:rPr>
              <a:t>Rotate circularly between frequencies?  You’ll know which one is next.</a:t>
            </a:r>
          </a:p>
        </p:txBody>
      </p:sp>
    </p:spTree>
    <p:extLst>
      <p:ext uri="{BB962C8B-B14F-4D97-AF65-F5344CB8AC3E}">
        <p14:creationId xmlns:p14="http://schemas.microsoft.com/office/powerpoint/2010/main" val="19138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914400" y="209550"/>
            <a:ext cx="7620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Auxiliary Interfaces And Remote Operations</a:t>
            </a:r>
            <a:endParaRPr lang="en-US" sz="2800" dirty="0">
              <a:solidFill>
                <a:schemeClr val="tx2">
                  <a:lumMod val="40000"/>
                  <a:lumOff val="60000"/>
                </a:schemeClr>
              </a:solidFill>
            </a:endParaRPr>
          </a:p>
        </p:txBody>
      </p:sp>
      <p:sp>
        <p:nvSpPr>
          <p:cNvPr id="7" name="TextBox 6"/>
          <p:cNvSpPr txBox="1"/>
          <p:nvPr/>
        </p:nvSpPr>
        <p:spPr>
          <a:xfrm>
            <a:off x="1981200" y="732768"/>
            <a:ext cx="7162800" cy="4216539"/>
          </a:xfrm>
          <a:prstGeom prst="rect">
            <a:avLst/>
          </a:prstGeom>
          <a:noFill/>
        </p:spPr>
        <p:txBody>
          <a:bodyPr wrap="square" rtlCol="0">
            <a:spAutoFit/>
          </a:bodyPr>
          <a:lstStyle/>
          <a:p>
            <a:r>
              <a:rPr lang="en-US" dirty="0">
                <a:solidFill>
                  <a:schemeClr val="bg1"/>
                </a:solidFill>
              </a:rPr>
              <a:t>T</a:t>
            </a:r>
            <a:r>
              <a:rPr lang="en-US" dirty="0" smtClean="0">
                <a:solidFill>
                  <a:schemeClr val="bg1"/>
                </a:solidFill>
              </a:rPr>
              <a:t>he most universal complaint about SDRs which require a computer regards their slow, [mouse] “clicky” interface:</a:t>
            </a:r>
          </a:p>
          <a:p>
            <a:endParaRPr lang="en-US" sz="600" dirty="0" smtClean="0">
              <a:solidFill>
                <a:schemeClr val="bg1"/>
              </a:solidFill>
            </a:endParaRPr>
          </a:p>
          <a:p>
            <a:pPr marL="171450" indent="-171450">
              <a:buFont typeface="Arial" panose="020B0604020202020204" pitchFamily="34" charset="0"/>
              <a:buChar char="•"/>
            </a:pPr>
            <a:r>
              <a:rPr lang="en-US" dirty="0" smtClean="0">
                <a:solidFill>
                  <a:schemeClr val="bg1"/>
                </a:solidFill>
              </a:rPr>
              <a:t>At least two large contesting groups are devoting major engineering resources to contest-grade, nimble, efficient-workflow interfaces for Flex-6000 series SDRs.  They have not made their results public!</a:t>
            </a:r>
          </a:p>
          <a:p>
            <a:pPr marL="171450" indent="-171450">
              <a:buFont typeface="Arial" panose="020B0604020202020204" pitchFamily="34" charset="0"/>
              <a:buChar char="•"/>
            </a:pPr>
            <a:r>
              <a:rPr lang="en-US" dirty="0" smtClean="0">
                <a:solidFill>
                  <a:schemeClr val="bg1"/>
                </a:solidFill>
              </a:rPr>
              <a:t>FlexRadio sells a FlexControl USB knob with three buttons, sometimes used in pairs by contesters.</a:t>
            </a:r>
            <a:endParaRPr lang="en-US" dirty="0">
              <a:solidFill>
                <a:schemeClr val="bg1"/>
              </a:solidFill>
            </a:endParaRPr>
          </a:p>
          <a:p>
            <a:pPr marL="171450" indent="-171450">
              <a:buFont typeface="Arial" panose="020B0604020202020204" pitchFamily="34" charset="0"/>
              <a:buChar char="•"/>
            </a:pPr>
            <a:r>
              <a:rPr lang="en-US" dirty="0">
                <a:solidFill>
                  <a:schemeClr val="bg1"/>
                </a:solidFill>
              </a:rPr>
              <a:t>C</a:t>
            </a:r>
            <a:r>
              <a:rPr lang="en-US" dirty="0" smtClean="0">
                <a:solidFill>
                  <a:schemeClr val="bg1"/>
                </a:solidFill>
              </a:rPr>
              <a:t>ontesters use Hercules USB DJ controllers as speedy SDR interfaces.</a:t>
            </a:r>
          </a:p>
          <a:p>
            <a:pPr marL="171450" indent="-171450">
              <a:buFont typeface="Arial" panose="020B0604020202020204" pitchFamily="34" charset="0"/>
              <a:buChar char="•"/>
            </a:pPr>
            <a:endParaRPr lang="en-US" sz="800" dirty="0" smtClean="0">
              <a:solidFill>
                <a:schemeClr val="bg1"/>
              </a:solidFill>
            </a:endParaRPr>
          </a:p>
          <a:p>
            <a:pPr marL="171450" indent="-171450">
              <a:buFont typeface="Arial" panose="020B0604020202020204" pitchFamily="34" charset="0"/>
              <a:buChar char="•"/>
            </a:pPr>
            <a:r>
              <a:rPr lang="en-US" dirty="0" smtClean="0">
                <a:solidFill>
                  <a:schemeClr val="bg1"/>
                </a:solidFill>
              </a:rPr>
              <a:t>The Elecraft K3/0-Mini + Remote Rig RRC-1258MkIIS boxes replicate the K3 front panel over the Internet.  One company leases their (high-priced) antenna/K3 farm with them </a:t>
            </a:r>
            <a:r>
              <a:rPr lang="en-US" dirty="0" smtClean="0">
                <a:solidFill>
                  <a:schemeClr val="bg1"/>
                </a:solidFill>
                <a:hlinkClick r:id="rId3"/>
              </a:rPr>
              <a:t>www.RemoteHamRadio.com</a:t>
            </a:r>
            <a:r>
              <a:rPr lang="en-US" dirty="0" smtClean="0">
                <a:solidFill>
                  <a:schemeClr val="bg1"/>
                </a:solidFill>
              </a:rPr>
              <a:t>.  Similar physical SDR controllers (contest grade?) and SDR farms will be coming</a:t>
            </a:r>
            <a:r>
              <a:rPr lang="en-US" sz="1200" dirty="0" smtClean="0">
                <a:solidFill>
                  <a:schemeClr val="bg1"/>
                </a:solidFill>
              </a:rPr>
              <a:t>.  </a:t>
            </a:r>
            <a:endParaRPr lang="en-US" sz="1500" dirty="0" smtClean="0">
              <a:solidFill>
                <a:schemeClr val="bg1"/>
              </a:solidFill>
            </a:endParaRPr>
          </a:p>
          <a:p>
            <a:pPr marL="171450" indent="-171450">
              <a:buFont typeface="Arial" panose="020B0604020202020204" pitchFamily="34" charset="0"/>
              <a:buChar char="•"/>
            </a:pPr>
            <a:r>
              <a:rPr lang="en-US" dirty="0" smtClean="0">
                <a:solidFill>
                  <a:schemeClr val="tx2">
                    <a:lumMod val="40000"/>
                    <a:lumOff val="60000"/>
                  </a:schemeClr>
                </a:solidFill>
                <a:hlinkClick r:id="rId4"/>
              </a:rPr>
              <a:t>http://websdr.org</a:t>
            </a:r>
            <a:r>
              <a:rPr lang="en-US" dirty="0" smtClean="0">
                <a:solidFill>
                  <a:schemeClr val="bg1"/>
                </a:solidFill>
              </a:rPr>
              <a:t> lists ~75 Internet-based, web browser-driven SDR receivers which permit simultaneous users to listen to and tune them.</a:t>
            </a:r>
            <a:endParaRPr lang="en-US"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803910"/>
            <a:ext cx="1447799" cy="12504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819" y="2114550"/>
            <a:ext cx="1448753" cy="106943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820" y="4019550"/>
            <a:ext cx="1448753" cy="9144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820" y="3248586"/>
            <a:ext cx="1453585" cy="740855"/>
          </a:xfrm>
          <a:prstGeom prst="rect">
            <a:avLst/>
          </a:prstGeom>
        </p:spPr>
      </p:pic>
    </p:spTree>
    <p:extLst>
      <p:ext uri="{BB962C8B-B14F-4D97-AF65-F5344CB8AC3E}">
        <p14:creationId xmlns:p14="http://schemas.microsoft.com/office/powerpoint/2010/main" val="95493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6878" y="285750"/>
            <a:ext cx="8991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Phoenix Thunderbird ARC 2014 ARRL Field Day: Best Ever!</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17" y="895350"/>
            <a:ext cx="5385596" cy="2152984"/>
          </a:xfrm>
          <a:prstGeom prst="rect">
            <a:avLst/>
          </a:prstGeom>
        </p:spPr>
      </p:pic>
      <p:sp>
        <p:nvSpPr>
          <p:cNvPr id="7" name="TextBox 6"/>
          <p:cNvSpPr txBox="1"/>
          <p:nvPr/>
        </p:nvSpPr>
        <p:spPr>
          <a:xfrm>
            <a:off x="5774213" y="838584"/>
            <a:ext cx="3304265" cy="2246769"/>
          </a:xfrm>
          <a:prstGeom prst="rect">
            <a:avLst/>
          </a:prstGeom>
          <a:noFill/>
        </p:spPr>
        <p:txBody>
          <a:bodyPr wrap="square" rtlCol="0">
            <a:spAutoFit/>
          </a:bodyPr>
          <a:lstStyle/>
          <a:p>
            <a:r>
              <a:rPr lang="en-US" sz="1750" dirty="0" smtClean="0">
                <a:solidFill>
                  <a:schemeClr val="bg1"/>
                </a:solidFill>
              </a:rPr>
              <a:t>Operating more than one transmitter per band on Field Day is a challenge.  </a:t>
            </a:r>
            <a:r>
              <a:rPr lang="en-US" sz="1750" dirty="0">
                <a:solidFill>
                  <a:schemeClr val="bg1"/>
                </a:solidFill>
              </a:rPr>
              <a:t>P</a:t>
            </a:r>
            <a:r>
              <a:rPr lang="en-US" sz="1750" dirty="0" smtClean="0">
                <a:solidFill>
                  <a:schemeClr val="bg1"/>
                </a:solidFill>
              </a:rPr>
              <a:t>hase noise of transmitters and the receiver combine to elevate the noise</a:t>
            </a:r>
          </a:p>
          <a:p>
            <a:r>
              <a:rPr lang="en-US" sz="1750" dirty="0" smtClean="0">
                <a:solidFill>
                  <a:schemeClr val="bg1"/>
                </a:solidFill>
              </a:rPr>
              <a:t>floor of the receiver unacceptably.</a:t>
            </a:r>
          </a:p>
          <a:p>
            <a:r>
              <a:rPr lang="en-US" sz="1750" dirty="0" smtClean="0">
                <a:solidFill>
                  <a:schemeClr val="bg1"/>
                </a:solidFill>
              </a:rPr>
              <a:t>Low phase noise SDRs can mitigate that problem. </a:t>
            </a:r>
            <a:endParaRPr lang="en-US" sz="1750" dirty="0">
              <a:solidFill>
                <a:schemeClr val="bg1"/>
              </a:solidFill>
            </a:endParaRPr>
          </a:p>
        </p:txBody>
      </p:sp>
      <p:sp>
        <p:nvSpPr>
          <p:cNvPr id="8" name="TextBox 7"/>
          <p:cNvSpPr txBox="1"/>
          <p:nvPr/>
        </p:nvSpPr>
        <p:spPr>
          <a:xfrm>
            <a:off x="266700" y="3111383"/>
            <a:ext cx="8811778" cy="1661993"/>
          </a:xfrm>
          <a:prstGeom prst="rect">
            <a:avLst/>
          </a:prstGeom>
          <a:noFill/>
        </p:spPr>
        <p:txBody>
          <a:bodyPr wrap="square" rtlCol="0">
            <a:spAutoFit/>
          </a:bodyPr>
          <a:lstStyle/>
          <a:p>
            <a:r>
              <a:rPr lang="en-US" sz="1700" dirty="0" smtClean="0">
                <a:solidFill>
                  <a:schemeClr val="bg1"/>
                </a:solidFill>
              </a:rPr>
              <a:t>PTARC ran 4A:  One Flex-6700 and three Flex-6300’s.  Respective phase </a:t>
            </a:r>
            <a:r>
              <a:rPr lang="en-US" sz="1700" dirty="0">
                <a:solidFill>
                  <a:schemeClr val="bg1"/>
                </a:solidFill>
              </a:rPr>
              <a:t>noises </a:t>
            </a:r>
            <a:r>
              <a:rPr lang="en-US" sz="1700" dirty="0" smtClean="0">
                <a:solidFill>
                  <a:schemeClr val="bg1"/>
                </a:solidFill>
              </a:rPr>
              <a:t>of -148 </a:t>
            </a:r>
            <a:r>
              <a:rPr lang="en-US" sz="1700" dirty="0" err="1" smtClean="0">
                <a:solidFill>
                  <a:schemeClr val="bg1"/>
                </a:solidFill>
              </a:rPr>
              <a:t>dBc</a:t>
            </a:r>
            <a:r>
              <a:rPr lang="en-US" sz="1700" dirty="0" smtClean="0">
                <a:solidFill>
                  <a:schemeClr val="bg1"/>
                </a:solidFill>
              </a:rPr>
              <a:t>/Hz and</a:t>
            </a:r>
          </a:p>
          <a:p>
            <a:r>
              <a:rPr lang="en-US" sz="1700" dirty="0" smtClean="0">
                <a:solidFill>
                  <a:schemeClr val="bg1"/>
                </a:solidFill>
              </a:rPr>
              <a:t>-140 </a:t>
            </a:r>
            <a:r>
              <a:rPr lang="en-US" sz="1700" dirty="0" err="1" smtClean="0">
                <a:solidFill>
                  <a:schemeClr val="bg1"/>
                </a:solidFill>
              </a:rPr>
              <a:t>dBc</a:t>
            </a:r>
            <a:r>
              <a:rPr lang="en-US" sz="1700" dirty="0" smtClean="0">
                <a:solidFill>
                  <a:schemeClr val="bg1"/>
                </a:solidFill>
              </a:rPr>
              <a:t>/Hz allowed a huge reduction of the in-band noise.  The screen shot is from the Flex-6700 running CW.   It, a (literally) red-hot PSK31 Flex-6300 and an SSB Flex-6300 are all on 20m, each running 100W with antennas within 400 feet of the others.  The PSK31 station 40m Carolina Windom at 65 feet was inside </a:t>
            </a:r>
            <a:r>
              <a:rPr lang="en-US" sz="1700" dirty="0">
                <a:solidFill>
                  <a:schemeClr val="bg1"/>
                </a:solidFill>
              </a:rPr>
              <a:t>~</a:t>
            </a:r>
            <a:r>
              <a:rPr lang="en-US" sz="1700" dirty="0" smtClean="0">
                <a:solidFill>
                  <a:schemeClr val="bg1"/>
                </a:solidFill>
              </a:rPr>
              <a:t>3 wavelengths of the CW station 80m Carolina Windom also at 65 feet.  The CW station saw ZERO increase in the noise floor outside +/-20 KHz of the PSK31 signal!</a:t>
            </a:r>
          </a:p>
        </p:txBody>
      </p:sp>
    </p:spTree>
    <p:extLst>
      <p:ext uri="{BB962C8B-B14F-4D97-AF65-F5344CB8AC3E}">
        <p14:creationId xmlns:p14="http://schemas.microsoft.com/office/powerpoint/2010/main" val="251107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22308" y="285750"/>
            <a:ext cx="8991600" cy="507831"/>
          </a:xfrm>
          <a:prstGeom prst="rect">
            <a:avLst/>
          </a:prstGeom>
          <a:noFill/>
        </p:spPr>
        <p:txBody>
          <a:bodyPr wrap="square" rtlCol="0">
            <a:spAutoFit/>
          </a:bodyPr>
          <a:lstStyle/>
          <a:p>
            <a:pPr algn="ctr"/>
            <a:r>
              <a:rPr lang="en-US" sz="2700" dirty="0" smtClean="0">
                <a:solidFill>
                  <a:schemeClr val="tx2">
                    <a:lumMod val="40000"/>
                    <a:lumOff val="60000"/>
                  </a:schemeClr>
                </a:solidFill>
              </a:rPr>
              <a:t>Software Defined Radio: State-of-the-Art &amp; State-of-the-Future</a:t>
            </a:r>
            <a:endParaRPr lang="en-US" sz="2700" dirty="0">
              <a:solidFill>
                <a:schemeClr val="tx2">
                  <a:lumMod val="40000"/>
                  <a:lumOff val="60000"/>
                </a:schemeClr>
              </a:solidFill>
            </a:endParaRPr>
          </a:p>
        </p:txBody>
      </p:sp>
      <p:sp>
        <p:nvSpPr>
          <p:cNvPr id="7" name="TextBox 6"/>
          <p:cNvSpPr txBox="1"/>
          <p:nvPr/>
        </p:nvSpPr>
        <p:spPr>
          <a:xfrm>
            <a:off x="304800" y="764824"/>
            <a:ext cx="8686800" cy="4047262"/>
          </a:xfrm>
          <a:prstGeom prst="rect">
            <a:avLst/>
          </a:prstGeom>
          <a:noFill/>
        </p:spPr>
        <p:txBody>
          <a:bodyPr wrap="square" rtlCol="0">
            <a:spAutoFit/>
          </a:bodyPr>
          <a:lstStyle/>
          <a:p>
            <a:r>
              <a:rPr lang="en-US" sz="1700" dirty="0" smtClean="0">
                <a:solidFill>
                  <a:schemeClr val="bg1"/>
                </a:solidFill>
              </a:rPr>
              <a:t>The ARRL forums were not recorded.  HRN by Gary Pearce KN4AQ conveys their flavor:</a:t>
            </a:r>
          </a:p>
          <a:p>
            <a:endParaRPr lang="en-US" sz="800" dirty="0" smtClean="0">
              <a:solidFill>
                <a:schemeClr val="bg1"/>
              </a:solidFill>
            </a:endParaRPr>
          </a:p>
          <a:p>
            <a:r>
              <a:rPr lang="en-US" sz="1700" dirty="0" smtClean="0">
                <a:solidFill>
                  <a:schemeClr val="tx2">
                    <a:lumMod val="40000"/>
                    <a:lumOff val="60000"/>
                  </a:schemeClr>
                </a:solidFill>
              </a:rPr>
              <a:t>Ham Radio Now Episode 36: FlexRadio - SDR Architectures for Digital Communication</a:t>
            </a:r>
          </a:p>
          <a:p>
            <a:r>
              <a:rPr lang="en-US" sz="1500" dirty="0" smtClean="0">
                <a:solidFill>
                  <a:schemeClr val="bg1"/>
                </a:solidFill>
              </a:rPr>
              <a:t>with Stephen Hicks, N5AC, FlexRadio VP of Engineering, </a:t>
            </a:r>
            <a:r>
              <a:rPr lang="en-US" sz="1500" dirty="0" smtClean="0">
                <a:solidFill>
                  <a:schemeClr val="tx2">
                    <a:lumMod val="60000"/>
                    <a:lumOff val="40000"/>
                  </a:schemeClr>
                </a:solidFill>
                <a:hlinkClick r:id="rId3"/>
              </a:rPr>
              <a:t>http://youtu.be/xCdxAmMsoC4</a:t>
            </a:r>
            <a:endParaRPr lang="en-US" sz="1500" dirty="0" smtClean="0">
              <a:solidFill>
                <a:schemeClr val="tx2">
                  <a:lumMod val="60000"/>
                  <a:lumOff val="40000"/>
                </a:schemeClr>
              </a:solidFill>
            </a:endParaRPr>
          </a:p>
          <a:p>
            <a:endParaRPr lang="en-US" sz="800" dirty="0">
              <a:solidFill>
                <a:schemeClr val="bg1"/>
              </a:solidFill>
            </a:endParaRPr>
          </a:p>
          <a:p>
            <a:r>
              <a:rPr lang="en-US" sz="1700" dirty="0" smtClean="0">
                <a:solidFill>
                  <a:schemeClr val="tx2">
                    <a:lumMod val="40000"/>
                    <a:lumOff val="60000"/>
                  </a:schemeClr>
                </a:solidFill>
              </a:rPr>
              <a:t>Ham Radio Now Episode 61: Software Defined Radio Basics with FlexRadio</a:t>
            </a:r>
          </a:p>
          <a:p>
            <a:r>
              <a:rPr lang="en-US" sz="1500" dirty="0" smtClean="0">
                <a:solidFill>
                  <a:schemeClr val="bg1"/>
                </a:solidFill>
              </a:rPr>
              <a:t>with Greg </a:t>
            </a:r>
            <a:r>
              <a:rPr lang="en-US" sz="1500" dirty="0" err="1" smtClean="0">
                <a:solidFill>
                  <a:schemeClr val="bg1"/>
                </a:solidFill>
              </a:rPr>
              <a:t>Jurrens</a:t>
            </a:r>
            <a:r>
              <a:rPr lang="en-US" sz="1500" dirty="0" smtClean="0">
                <a:solidFill>
                  <a:schemeClr val="bg1"/>
                </a:solidFill>
              </a:rPr>
              <a:t> K5GJ, FlexRadio VP of Sales &amp; Marketing, </a:t>
            </a:r>
            <a:r>
              <a:rPr lang="en-US" sz="1500" dirty="0" smtClean="0">
                <a:solidFill>
                  <a:schemeClr val="bg1"/>
                </a:solidFill>
                <a:hlinkClick r:id="rId4"/>
              </a:rPr>
              <a:t>http://youtu.be/yj44qGVjikw</a:t>
            </a:r>
            <a:endParaRPr lang="en-US" sz="1500" dirty="0" smtClean="0">
              <a:solidFill>
                <a:schemeClr val="bg1"/>
              </a:solidFill>
            </a:endParaRPr>
          </a:p>
          <a:p>
            <a:endParaRPr lang="en-US" sz="800" dirty="0">
              <a:solidFill>
                <a:schemeClr val="bg1"/>
              </a:solidFill>
            </a:endParaRPr>
          </a:p>
          <a:p>
            <a:r>
              <a:rPr lang="en-US" sz="1700" dirty="0" smtClean="0">
                <a:solidFill>
                  <a:schemeClr val="tx2">
                    <a:lumMod val="40000"/>
                    <a:lumOff val="60000"/>
                  </a:schemeClr>
                </a:solidFill>
              </a:rPr>
              <a:t>Ham Radio Now Episode 115 from the DCC: FlexRadio 6000 Update </a:t>
            </a:r>
          </a:p>
          <a:p>
            <a:r>
              <a:rPr lang="en-US" sz="1500" dirty="0" smtClean="0">
                <a:solidFill>
                  <a:schemeClr val="bg1"/>
                </a:solidFill>
              </a:rPr>
              <a:t>with Stephen Hicks N5AC, FlexRadio VP of Engineering, </a:t>
            </a:r>
            <a:r>
              <a:rPr lang="en-US" sz="1500" dirty="0" smtClean="0">
                <a:solidFill>
                  <a:schemeClr val="bg1"/>
                </a:solidFill>
                <a:hlinkClick r:id="rId5"/>
              </a:rPr>
              <a:t>http://youtu.be/UyXZn5ppYpk</a:t>
            </a:r>
            <a:endParaRPr lang="en-US" sz="1500" dirty="0" smtClean="0">
              <a:solidFill>
                <a:schemeClr val="bg1"/>
              </a:solidFill>
            </a:endParaRPr>
          </a:p>
          <a:p>
            <a:endParaRPr lang="en-US" sz="800" dirty="0">
              <a:solidFill>
                <a:schemeClr val="bg1"/>
              </a:solidFill>
            </a:endParaRPr>
          </a:p>
          <a:p>
            <a:r>
              <a:rPr lang="en-US" sz="1700" dirty="0" smtClean="0">
                <a:solidFill>
                  <a:schemeClr val="tx2">
                    <a:lumMod val="40000"/>
                    <a:lumOff val="60000"/>
                  </a:schemeClr>
                </a:solidFill>
              </a:rPr>
              <a:t>Ham Radio Now Episode 146: FlexRadio 6300 Intro at Dayton</a:t>
            </a:r>
            <a:endParaRPr lang="en-US" sz="1700" dirty="0">
              <a:solidFill>
                <a:schemeClr val="tx2">
                  <a:lumMod val="40000"/>
                  <a:lumOff val="60000"/>
                </a:schemeClr>
              </a:solidFill>
            </a:endParaRPr>
          </a:p>
          <a:p>
            <a:r>
              <a:rPr lang="en-US" sz="1500" dirty="0" smtClean="0">
                <a:solidFill>
                  <a:schemeClr val="bg1"/>
                </a:solidFill>
              </a:rPr>
              <a:t>with Greg </a:t>
            </a:r>
            <a:r>
              <a:rPr lang="en-US" sz="1500" dirty="0" err="1" smtClean="0">
                <a:solidFill>
                  <a:schemeClr val="bg1"/>
                </a:solidFill>
              </a:rPr>
              <a:t>Jurrens</a:t>
            </a:r>
            <a:r>
              <a:rPr lang="en-US" sz="1500" dirty="0" smtClean="0">
                <a:solidFill>
                  <a:schemeClr val="bg1"/>
                </a:solidFill>
              </a:rPr>
              <a:t> K5GJ, FlexRadio VP of Sales &amp; Marketing, </a:t>
            </a:r>
            <a:r>
              <a:rPr lang="en-US" sz="1500" dirty="0" smtClean="0">
                <a:solidFill>
                  <a:schemeClr val="bg1"/>
                </a:solidFill>
                <a:hlinkClick r:id="rId6"/>
              </a:rPr>
              <a:t>http://youtu.be/SQkaLJiK92w</a:t>
            </a:r>
            <a:endParaRPr lang="en-US" sz="1500" dirty="0" smtClean="0">
              <a:solidFill>
                <a:schemeClr val="bg1"/>
              </a:solidFill>
            </a:endParaRPr>
          </a:p>
          <a:p>
            <a:pPr lvl="0"/>
            <a:endParaRPr lang="en-US" sz="800" dirty="0">
              <a:solidFill>
                <a:prstClr val="white"/>
              </a:solidFill>
            </a:endParaRPr>
          </a:p>
          <a:p>
            <a:pPr lvl="0"/>
            <a:r>
              <a:rPr lang="en-US" sz="1700" dirty="0">
                <a:solidFill>
                  <a:srgbClr val="1F497D">
                    <a:lumMod val="40000"/>
                    <a:lumOff val="60000"/>
                  </a:srgbClr>
                </a:solidFill>
              </a:rPr>
              <a:t>Ham Radio Now Episode </a:t>
            </a:r>
            <a:r>
              <a:rPr lang="en-US" sz="1700" dirty="0" smtClean="0">
                <a:solidFill>
                  <a:srgbClr val="1F497D">
                    <a:lumMod val="40000"/>
                    <a:lumOff val="60000"/>
                  </a:srgbClr>
                </a:solidFill>
              </a:rPr>
              <a:t>164 </a:t>
            </a:r>
            <a:r>
              <a:rPr lang="en-US" sz="1700" dirty="0" err="1" smtClean="0">
                <a:solidFill>
                  <a:srgbClr val="1F497D">
                    <a:lumMod val="40000"/>
                    <a:lumOff val="60000"/>
                  </a:srgbClr>
                </a:solidFill>
              </a:rPr>
              <a:t>a&amp;b</a:t>
            </a:r>
            <a:r>
              <a:rPr lang="en-US" sz="1700" dirty="0" smtClean="0">
                <a:solidFill>
                  <a:srgbClr val="1F497D">
                    <a:lumMod val="40000"/>
                    <a:lumOff val="60000"/>
                  </a:srgbClr>
                </a:solidFill>
              </a:rPr>
              <a:t>: </a:t>
            </a:r>
            <a:r>
              <a:rPr lang="en-US" sz="1700" dirty="0">
                <a:solidFill>
                  <a:srgbClr val="1F497D">
                    <a:lumMod val="40000"/>
                    <a:lumOff val="60000"/>
                  </a:srgbClr>
                </a:solidFill>
              </a:rPr>
              <a:t>FlexRadio </a:t>
            </a:r>
            <a:r>
              <a:rPr lang="en-US" sz="1700" dirty="0" smtClean="0">
                <a:solidFill>
                  <a:srgbClr val="1F497D">
                    <a:lumMod val="40000"/>
                    <a:lumOff val="60000"/>
                  </a:srgbClr>
                </a:solidFill>
              </a:rPr>
              <a:t>Open API &amp; Waveform API at  the DDC</a:t>
            </a:r>
            <a:endParaRPr lang="en-US" sz="1700" dirty="0">
              <a:solidFill>
                <a:srgbClr val="1F497D">
                  <a:lumMod val="40000"/>
                  <a:lumOff val="60000"/>
                </a:srgbClr>
              </a:solidFill>
            </a:endParaRPr>
          </a:p>
          <a:p>
            <a:pPr lvl="0"/>
            <a:r>
              <a:rPr lang="en-US" sz="1500" dirty="0" smtClean="0">
                <a:solidFill>
                  <a:schemeClr val="bg1"/>
                </a:solidFill>
              </a:rPr>
              <a:t>with</a:t>
            </a:r>
            <a:r>
              <a:rPr lang="en-US" sz="1500" dirty="0" smtClean="0">
                <a:solidFill>
                  <a:schemeClr val="bg1"/>
                </a:solidFill>
              </a:rPr>
              <a:t> Stephen </a:t>
            </a:r>
            <a:r>
              <a:rPr lang="en-US" sz="1500" dirty="0" smtClean="0">
                <a:solidFill>
                  <a:schemeClr val="bg1"/>
                </a:solidFill>
              </a:rPr>
              <a:t>Hicks N5AC &amp; Steve Bible N7HPR</a:t>
            </a:r>
            <a:r>
              <a:rPr lang="en-US" sz="1500" dirty="0" smtClean="0">
                <a:solidFill>
                  <a:prstClr val="white"/>
                </a:solidFill>
              </a:rPr>
              <a:t>, </a:t>
            </a:r>
            <a:r>
              <a:rPr lang="en-US" sz="1500" dirty="0">
                <a:solidFill>
                  <a:prstClr val="white"/>
                </a:solidFill>
                <a:hlinkClick r:id="rId7"/>
              </a:rPr>
              <a:t>http://</a:t>
            </a:r>
            <a:r>
              <a:rPr lang="en-US" sz="1500" dirty="0" smtClean="0">
                <a:solidFill>
                  <a:prstClr val="white"/>
                </a:solidFill>
                <a:hlinkClick r:id="rId7"/>
              </a:rPr>
              <a:t>youtu.be/LuWaStl0GgI</a:t>
            </a:r>
            <a:r>
              <a:rPr lang="en-US" sz="1500" dirty="0">
                <a:solidFill>
                  <a:prstClr val="white"/>
                </a:solidFill>
              </a:rPr>
              <a:t> &amp; </a:t>
            </a:r>
            <a:r>
              <a:rPr lang="en-US" sz="1500" dirty="0">
                <a:solidFill>
                  <a:prstClr val="white"/>
                </a:solidFill>
                <a:hlinkClick r:id="rId8"/>
              </a:rPr>
              <a:t>http://</a:t>
            </a:r>
            <a:r>
              <a:rPr lang="en-US" sz="1500" dirty="0" smtClean="0">
                <a:solidFill>
                  <a:prstClr val="white"/>
                </a:solidFill>
                <a:hlinkClick r:id="rId8"/>
              </a:rPr>
              <a:t>youtu.be/lOvBo6Lq_Jk</a:t>
            </a:r>
            <a:endParaRPr lang="en-US" sz="1500" dirty="0" smtClean="0">
              <a:solidFill>
                <a:prstClr val="white"/>
              </a:solidFill>
            </a:endParaRPr>
          </a:p>
          <a:p>
            <a:endParaRPr lang="en-US" sz="800" dirty="0" smtClean="0">
              <a:solidFill>
                <a:schemeClr val="bg1"/>
              </a:solidFill>
            </a:endParaRPr>
          </a:p>
          <a:p>
            <a:r>
              <a:rPr lang="en-US" sz="1700" dirty="0">
                <a:solidFill>
                  <a:srgbClr val="1F497D">
                    <a:lumMod val="40000"/>
                    <a:lumOff val="60000"/>
                  </a:srgbClr>
                </a:solidFill>
              </a:rPr>
              <a:t>Ham Radio Now Episode </a:t>
            </a:r>
            <a:r>
              <a:rPr lang="en-US" sz="1700" dirty="0" smtClean="0">
                <a:solidFill>
                  <a:srgbClr val="1F497D">
                    <a:lumMod val="40000"/>
                    <a:lumOff val="60000"/>
                  </a:srgbClr>
                </a:solidFill>
              </a:rPr>
              <a:t>187: The “Accidental” Company; The Making of FlexRadio </a:t>
            </a:r>
            <a:r>
              <a:rPr lang="en-US" sz="1700" dirty="0" smtClean="0">
                <a:solidFill>
                  <a:srgbClr val="1F497D">
                    <a:lumMod val="40000"/>
                    <a:lumOff val="60000"/>
                  </a:srgbClr>
                </a:solidFill>
              </a:rPr>
              <a:t>at the </a:t>
            </a:r>
            <a:r>
              <a:rPr lang="en-US" sz="1700" dirty="0" smtClean="0">
                <a:solidFill>
                  <a:srgbClr val="1F497D">
                    <a:lumMod val="40000"/>
                    <a:lumOff val="60000"/>
                  </a:srgbClr>
                </a:solidFill>
              </a:rPr>
              <a:t>DDC</a:t>
            </a:r>
            <a:endParaRPr lang="en-US" sz="1700" dirty="0" smtClean="0">
              <a:solidFill>
                <a:schemeClr val="bg1"/>
              </a:solidFill>
            </a:endParaRPr>
          </a:p>
          <a:p>
            <a:r>
              <a:rPr lang="en-US" sz="1500" dirty="0" smtClean="0">
                <a:solidFill>
                  <a:schemeClr val="bg1"/>
                </a:solidFill>
              </a:rPr>
              <a:t>with Gerald Youngblood K5SDR, FlexRad</a:t>
            </a:r>
            <a:r>
              <a:rPr lang="en-US" sz="1500" dirty="0">
                <a:solidFill>
                  <a:schemeClr val="bg1"/>
                </a:solidFill>
              </a:rPr>
              <a:t>i</a:t>
            </a:r>
            <a:r>
              <a:rPr lang="en-US" sz="1500" dirty="0" smtClean="0">
                <a:solidFill>
                  <a:schemeClr val="bg1"/>
                </a:solidFill>
              </a:rPr>
              <a:t>o Founder, President &amp; </a:t>
            </a:r>
            <a:r>
              <a:rPr lang="en-US" sz="1500" dirty="0">
                <a:solidFill>
                  <a:schemeClr val="bg1"/>
                </a:solidFill>
              </a:rPr>
              <a:t>CEO, </a:t>
            </a:r>
            <a:r>
              <a:rPr lang="en-US" sz="1500" dirty="0">
                <a:solidFill>
                  <a:schemeClr val="bg1"/>
                </a:solidFill>
                <a:hlinkClick r:id="rId9"/>
              </a:rPr>
              <a:t>http://</a:t>
            </a:r>
            <a:r>
              <a:rPr lang="en-US" sz="1500" dirty="0" smtClean="0">
                <a:solidFill>
                  <a:schemeClr val="bg1"/>
                </a:solidFill>
                <a:hlinkClick r:id="rId9"/>
              </a:rPr>
              <a:t>youtu.be/HBlkinewdHM</a:t>
            </a:r>
            <a:endParaRPr lang="en-US" sz="1500" dirty="0" smtClean="0">
              <a:solidFill>
                <a:schemeClr val="bg1"/>
              </a:solidFill>
            </a:endParaRPr>
          </a:p>
        </p:txBody>
      </p:sp>
    </p:spTree>
    <p:extLst>
      <p:ext uri="{BB962C8B-B14F-4D97-AF65-F5344CB8AC3E}">
        <p14:creationId xmlns:p14="http://schemas.microsoft.com/office/powerpoint/2010/main" val="101805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37233" y="63332"/>
            <a:ext cx="8839200" cy="923330"/>
          </a:xfrm>
          <a:prstGeom prst="rect">
            <a:avLst/>
          </a:prstGeom>
          <a:noFill/>
        </p:spPr>
        <p:txBody>
          <a:bodyPr wrap="square" rtlCol="0">
            <a:spAutoFit/>
          </a:bodyPr>
          <a:lstStyle/>
          <a:p>
            <a:pPr algn="ctr"/>
            <a:r>
              <a:rPr lang="en-US" sz="2800" dirty="0" smtClean="0">
                <a:solidFill>
                  <a:schemeClr val="tx2">
                    <a:lumMod val="40000"/>
                    <a:lumOff val="60000"/>
                  </a:schemeClr>
                </a:solidFill>
              </a:rPr>
              <a:t>Baldock UK Monitoring Station: An Invitation To Innovation</a:t>
            </a:r>
          </a:p>
          <a:p>
            <a:pPr algn="ctr"/>
            <a:r>
              <a:rPr lang="en-US" sz="1500" dirty="0" smtClean="0">
                <a:solidFill>
                  <a:schemeClr val="bg1"/>
                </a:solidFill>
              </a:rPr>
              <a:t>by Michael Wells, G7VJR, QST August 2014 p. 99</a:t>
            </a:r>
          </a:p>
          <a:p>
            <a:pPr algn="ctr"/>
            <a:r>
              <a:rPr lang="en-US" sz="1100" dirty="0" smtClean="0">
                <a:solidFill>
                  <a:schemeClr val="bg1"/>
                </a:solidFill>
              </a:rPr>
              <a:t>Also </a:t>
            </a:r>
            <a:r>
              <a:rPr lang="en-US" sz="1100" dirty="0">
                <a:solidFill>
                  <a:schemeClr val="bg1"/>
                </a:solidFill>
              </a:rPr>
              <a:t>see </a:t>
            </a:r>
            <a:r>
              <a:rPr lang="en-US" sz="1100" dirty="0">
                <a:solidFill>
                  <a:schemeClr val="bg1"/>
                </a:solidFill>
                <a:hlinkClick r:id="rId3"/>
              </a:rPr>
              <a:t>http://</a:t>
            </a:r>
            <a:r>
              <a:rPr lang="en-US" sz="1100" dirty="0" smtClean="0">
                <a:solidFill>
                  <a:schemeClr val="bg1"/>
                </a:solidFill>
                <a:hlinkClick r:id="rId3"/>
              </a:rPr>
              <a:t>stakeholders.ofcom.org.uk/binaries/enforcement/spectrum-enforcement/baldock.pdf</a:t>
            </a:r>
            <a:r>
              <a:rPr lang="en-US" sz="1100" dirty="0" smtClean="0">
                <a:solidFill>
                  <a:schemeClr val="bg1"/>
                </a:solidFill>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11424"/>
            <a:ext cx="2410128" cy="1824703"/>
          </a:xfrm>
          <a:prstGeom prst="rect">
            <a:avLst/>
          </a:prstGeom>
        </p:spPr>
      </p:pic>
      <p:sp>
        <p:nvSpPr>
          <p:cNvPr id="7" name="TextBox 6"/>
          <p:cNvSpPr txBox="1"/>
          <p:nvPr/>
        </p:nvSpPr>
        <p:spPr>
          <a:xfrm>
            <a:off x="2789187" y="963242"/>
            <a:ext cx="6187246" cy="2062103"/>
          </a:xfrm>
          <a:prstGeom prst="rect">
            <a:avLst/>
          </a:prstGeom>
          <a:noFill/>
        </p:spPr>
        <p:txBody>
          <a:bodyPr wrap="square" rtlCol="0">
            <a:spAutoFit/>
          </a:bodyPr>
          <a:lstStyle/>
          <a:p>
            <a:r>
              <a:rPr lang="en-US" sz="1500" dirty="0" smtClean="0">
                <a:solidFill>
                  <a:schemeClr val="bg1"/>
                </a:solidFill>
              </a:rPr>
              <a:t>Over the past decade or two, we have become experts in dealing with interference by using increasingly elaborate DSPs in our receivers that help us operate with the context of man-made noise and congestion.  But we have only just begun to explore the possibilities of DSPs right at the input—that is, DSP sampling directly from an antenna (i.e. Direct </a:t>
            </a:r>
            <a:r>
              <a:rPr lang="en-US" sz="1500" dirty="0">
                <a:solidFill>
                  <a:schemeClr val="bg1"/>
                </a:solidFill>
              </a:rPr>
              <a:t>S</a:t>
            </a:r>
            <a:r>
              <a:rPr lang="en-US" sz="1500" dirty="0" smtClean="0">
                <a:solidFill>
                  <a:schemeClr val="bg1"/>
                </a:solidFill>
              </a:rPr>
              <a:t>ampling).  Now that we have the computer power at our disposal, this is becoming a hot topic.</a:t>
            </a:r>
          </a:p>
          <a:p>
            <a:endParaRPr lang="en-US" sz="800" dirty="0">
              <a:solidFill>
                <a:schemeClr val="bg1"/>
              </a:solidFill>
            </a:endParaRPr>
          </a:p>
          <a:p>
            <a:r>
              <a:rPr lang="en-US" sz="1500" dirty="0" smtClean="0">
                <a:solidFill>
                  <a:schemeClr val="bg1"/>
                </a:solidFill>
              </a:rPr>
              <a:t>The possibilities of this receiver architecture are remarkable.  I was lucky enough to tour the UK’s radio monitoring station at Baldock, Cambridgeshire,</a:t>
            </a:r>
            <a:endParaRPr lang="en-US" sz="1500" dirty="0">
              <a:solidFill>
                <a:schemeClr val="bg1"/>
              </a:solidFill>
            </a:endParaRPr>
          </a:p>
        </p:txBody>
      </p:sp>
      <p:sp>
        <p:nvSpPr>
          <p:cNvPr id="8" name="TextBox 7"/>
          <p:cNvSpPr txBox="1"/>
          <p:nvPr/>
        </p:nvSpPr>
        <p:spPr>
          <a:xfrm>
            <a:off x="304800" y="2952750"/>
            <a:ext cx="8610599" cy="1892826"/>
          </a:xfrm>
          <a:prstGeom prst="rect">
            <a:avLst/>
          </a:prstGeom>
          <a:noFill/>
        </p:spPr>
        <p:txBody>
          <a:bodyPr wrap="square" rtlCol="0">
            <a:spAutoFit/>
          </a:bodyPr>
          <a:lstStyle/>
          <a:p>
            <a:r>
              <a:rPr lang="en-US" sz="1500" dirty="0" smtClean="0">
                <a:solidFill>
                  <a:schemeClr val="bg1"/>
                </a:solidFill>
              </a:rPr>
              <a:t>part of a network of listening posts that can be used to combat spectrum abuse, including on the HF bands.  It has the capability of direction-finding signals, and through international coordination this can lead to fast, accurate location of rogue transmitters.</a:t>
            </a:r>
          </a:p>
          <a:p>
            <a:endParaRPr lang="en-US" sz="600" dirty="0">
              <a:solidFill>
                <a:schemeClr val="bg1"/>
              </a:solidFill>
            </a:endParaRPr>
          </a:p>
          <a:p>
            <a:r>
              <a:rPr lang="en-US" sz="1500" dirty="0" smtClean="0">
                <a:solidFill>
                  <a:schemeClr val="bg1"/>
                </a:solidFill>
              </a:rPr>
              <a:t>To my surprise, the antenna farm for the Baldock station is only a small field of ground-mounted monopoles!  Each is connected to an independent DSP receiver and then to a computer.  The timing and phase differences are analyzed in real-time, and then displayed as traces on a two-dimensional plot of azimuth and elevation.</a:t>
            </a:r>
          </a:p>
          <a:p>
            <a:endParaRPr lang="en-US" sz="600" dirty="0" smtClean="0">
              <a:solidFill>
                <a:schemeClr val="bg1"/>
              </a:solidFill>
            </a:endParaRPr>
          </a:p>
          <a:p>
            <a:r>
              <a:rPr lang="en-US" sz="1500" dirty="0" smtClean="0">
                <a:solidFill>
                  <a:schemeClr val="bg1"/>
                </a:solidFill>
              </a:rPr>
              <a:t>This technology is within the reach of radio amateurs, an extremely powerful resource for our purposes.</a:t>
            </a:r>
            <a:endParaRPr lang="en-US" sz="1500" dirty="0">
              <a:solidFill>
                <a:schemeClr val="bg1"/>
              </a:solidFill>
            </a:endParaRPr>
          </a:p>
        </p:txBody>
      </p:sp>
    </p:spTree>
    <p:extLst>
      <p:ext uri="{BB962C8B-B14F-4D97-AF65-F5344CB8AC3E}">
        <p14:creationId xmlns:p14="http://schemas.microsoft.com/office/powerpoint/2010/main" val="3928924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625642" y="361950"/>
            <a:ext cx="8001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Thoughts On Signal Processing</a:t>
            </a:r>
            <a:endParaRPr lang="en-US" sz="2800" dirty="0">
              <a:solidFill>
                <a:schemeClr val="tx2">
                  <a:lumMod val="40000"/>
                  <a:lumOff val="60000"/>
                </a:schemeClr>
              </a:solidFill>
            </a:endParaRPr>
          </a:p>
        </p:txBody>
      </p:sp>
      <p:sp>
        <p:nvSpPr>
          <p:cNvPr id="6" name="TextBox 5"/>
          <p:cNvSpPr txBox="1"/>
          <p:nvPr/>
        </p:nvSpPr>
        <p:spPr>
          <a:xfrm>
            <a:off x="457200" y="971550"/>
            <a:ext cx="8458200" cy="3877985"/>
          </a:xfrm>
          <a:prstGeom prst="rect">
            <a:avLst/>
          </a:prstGeom>
          <a:noFill/>
        </p:spPr>
        <p:txBody>
          <a:bodyPr wrap="square" rtlCol="0">
            <a:spAutoFit/>
          </a:bodyPr>
          <a:lstStyle/>
          <a:p>
            <a:r>
              <a:rPr lang="en-US" sz="2000" dirty="0" smtClean="0">
                <a:solidFill>
                  <a:schemeClr val="tx2">
                    <a:lumMod val="40000"/>
                    <a:lumOff val="60000"/>
                  </a:schemeClr>
                </a:solidFill>
              </a:rPr>
              <a:t>Power Amplifier Drive Adaptive Pre-distortion</a:t>
            </a:r>
          </a:p>
          <a:p>
            <a:r>
              <a:rPr lang="en-US" dirty="0" smtClean="0">
                <a:solidFill>
                  <a:schemeClr val="bg1"/>
                </a:solidFill>
              </a:rPr>
              <a:t>Power amplifiers are one of the most non-linear components in modern transceivers. </a:t>
            </a:r>
            <a:r>
              <a:rPr lang="en-US" dirty="0">
                <a:solidFill>
                  <a:schemeClr val="bg1"/>
                </a:solidFill>
              </a:rPr>
              <a:t>A</a:t>
            </a:r>
            <a:r>
              <a:rPr lang="en-US" dirty="0" smtClean="0">
                <a:solidFill>
                  <a:schemeClr val="bg1"/>
                </a:solidFill>
              </a:rPr>
              <a:t>nalog LP filtering is required to meet FCC spurious emission regulations.  If the I/O transfer function is measured, it is possible to pre-distort the input to linearize the output.  HPSDR Pure Signal® developed by NR0V is the first iteration</a:t>
            </a:r>
            <a:r>
              <a:rPr lang="en-US" dirty="0">
                <a:solidFill>
                  <a:schemeClr val="bg1"/>
                </a:solidFill>
              </a:rPr>
              <a:t>. </a:t>
            </a:r>
            <a:r>
              <a:rPr lang="en-US" dirty="0" smtClean="0">
                <a:solidFill>
                  <a:schemeClr val="bg1"/>
                </a:solidFill>
              </a:rPr>
              <a:t> Some </a:t>
            </a:r>
            <a:r>
              <a:rPr lang="en-US" dirty="0">
                <a:solidFill>
                  <a:schemeClr val="bg1"/>
                </a:solidFill>
              </a:rPr>
              <a:t>speculate that LP filters may </a:t>
            </a:r>
            <a:r>
              <a:rPr lang="en-US" dirty="0" smtClean="0">
                <a:solidFill>
                  <a:schemeClr val="bg1"/>
                </a:solidFill>
              </a:rPr>
              <a:t>disappear.  </a:t>
            </a:r>
            <a:r>
              <a:rPr lang="en-US" sz="1600" dirty="0" smtClean="0">
                <a:solidFill>
                  <a:schemeClr val="bg1"/>
                </a:solidFill>
              </a:rPr>
              <a:t>See </a:t>
            </a:r>
            <a:r>
              <a:rPr lang="en-US" sz="1600" dirty="0">
                <a:solidFill>
                  <a:schemeClr val="bg1"/>
                </a:solidFill>
                <a:hlinkClick r:id="rId3"/>
              </a:rPr>
              <a:t>http://</a:t>
            </a:r>
            <a:r>
              <a:rPr lang="en-US" sz="1600" dirty="0" smtClean="0">
                <a:solidFill>
                  <a:schemeClr val="bg1"/>
                </a:solidFill>
                <a:hlinkClick r:id="rId3"/>
              </a:rPr>
              <a:t>video.openhpsdr.org/HRF2014/PureSignal1.2.mp4</a:t>
            </a:r>
            <a:r>
              <a:rPr lang="en-US" sz="1600" dirty="0" smtClean="0">
                <a:solidFill>
                  <a:schemeClr val="bg1"/>
                </a:solidFill>
              </a:rPr>
              <a:t>.</a:t>
            </a:r>
          </a:p>
          <a:p>
            <a:endParaRPr lang="en-US" sz="800" dirty="0">
              <a:solidFill>
                <a:schemeClr val="bg1"/>
              </a:solidFill>
            </a:endParaRPr>
          </a:p>
          <a:p>
            <a:r>
              <a:rPr lang="en-US" sz="2000" dirty="0" smtClean="0">
                <a:solidFill>
                  <a:schemeClr val="tx2">
                    <a:lumMod val="40000"/>
                    <a:lumOff val="60000"/>
                  </a:schemeClr>
                </a:solidFill>
              </a:rPr>
              <a:t>Higher Average Output Power On SSB Transmissions</a:t>
            </a:r>
          </a:p>
          <a:p>
            <a:r>
              <a:rPr lang="en-US" dirty="0" smtClean="0">
                <a:solidFill>
                  <a:schemeClr val="bg1"/>
                </a:solidFill>
              </a:rPr>
              <a:t>SSB transmissions go out with 4.5 to 5 dB less average power than CW.  Most voice compression and other audio processing schemes which significantly increase the average output power leave the audio sounding unacceptably artificial and mechanical.   W9CRB provided FlexRadio with a new algorithm which they have coded and incorporated into the Flex-6000 series.  It provides a 2.5 dB average power increase without sounding artificial.  </a:t>
            </a:r>
          </a:p>
        </p:txBody>
      </p:sp>
    </p:spTree>
    <p:extLst>
      <p:ext uri="{BB962C8B-B14F-4D97-AF65-F5344CB8AC3E}">
        <p14:creationId xmlns:p14="http://schemas.microsoft.com/office/powerpoint/2010/main" val="2354570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914400" y="209550"/>
            <a:ext cx="7467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More Thoughts On Signal Processing</a:t>
            </a:r>
            <a:endParaRPr lang="en-US" sz="2800" dirty="0">
              <a:solidFill>
                <a:schemeClr val="tx2">
                  <a:lumMod val="40000"/>
                  <a:lumOff val="60000"/>
                </a:schemeClr>
              </a:solidFill>
            </a:endParaRPr>
          </a:p>
        </p:txBody>
      </p:sp>
      <p:sp>
        <p:nvSpPr>
          <p:cNvPr id="6" name="TextBox 5"/>
          <p:cNvSpPr txBox="1"/>
          <p:nvPr/>
        </p:nvSpPr>
        <p:spPr>
          <a:xfrm>
            <a:off x="381000" y="819150"/>
            <a:ext cx="8610600" cy="4001095"/>
          </a:xfrm>
          <a:prstGeom prst="rect">
            <a:avLst/>
          </a:prstGeom>
          <a:noFill/>
        </p:spPr>
        <p:txBody>
          <a:bodyPr wrap="square" rtlCol="0">
            <a:spAutoFit/>
          </a:bodyPr>
          <a:lstStyle/>
          <a:p>
            <a:r>
              <a:rPr lang="en-US" sz="2000" dirty="0">
                <a:solidFill>
                  <a:schemeClr val="tx2">
                    <a:lumMod val="40000"/>
                    <a:lumOff val="60000"/>
                  </a:schemeClr>
                </a:solidFill>
              </a:rPr>
              <a:t>Receive Antenna Array Processing</a:t>
            </a:r>
          </a:p>
          <a:p>
            <a:r>
              <a:rPr lang="en-US" dirty="0">
                <a:solidFill>
                  <a:schemeClr val="bg1"/>
                </a:solidFill>
              </a:rPr>
              <a:t>Since the Flex-6700 has two ADCs, the inputs of two vertical monopole antennas can be combined in appropriate phases to provide a directional </a:t>
            </a:r>
            <a:r>
              <a:rPr lang="en-US" dirty="0" smtClean="0">
                <a:solidFill>
                  <a:schemeClr val="bg1"/>
                </a:solidFill>
              </a:rPr>
              <a:t>receive. Alternately, phase differences could provide directionality </a:t>
            </a:r>
            <a:r>
              <a:rPr lang="en-US" dirty="0">
                <a:solidFill>
                  <a:schemeClr val="bg1"/>
                </a:solidFill>
              </a:rPr>
              <a:t>data for each signal received.  </a:t>
            </a:r>
            <a:r>
              <a:rPr lang="en-US" dirty="0" smtClean="0">
                <a:solidFill>
                  <a:schemeClr val="bg1"/>
                </a:solidFill>
              </a:rPr>
              <a:t>An experimental </a:t>
            </a:r>
            <a:r>
              <a:rPr lang="en-US" dirty="0">
                <a:solidFill>
                  <a:schemeClr val="bg1"/>
                </a:solidFill>
              </a:rPr>
              <a:t>version of HPSDR </a:t>
            </a:r>
            <a:r>
              <a:rPr lang="en-US" dirty="0" smtClean="0">
                <a:solidFill>
                  <a:schemeClr val="bg1"/>
                </a:solidFill>
              </a:rPr>
              <a:t>was written which </a:t>
            </a:r>
            <a:r>
              <a:rPr lang="en-US" dirty="0">
                <a:solidFill>
                  <a:schemeClr val="bg1"/>
                </a:solidFill>
              </a:rPr>
              <a:t>does that.  A second transmitter would allow directional output.  How about a skimmer with directional </a:t>
            </a:r>
            <a:r>
              <a:rPr lang="en-US" dirty="0" smtClean="0">
                <a:solidFill>
                  <a:schemeClr val="bg1"/>
                </a:solidFill>
              </a:rPr>
              <a:t>information?</a:t>
            </a:r>
          </a:p>
          <a:p>
            <a:endParaRPr lang="en-US" sz="800" dirty="0">
              <a:solidFill>
                <a:schemeClr val="tx2">
                  <a:lumMod val="60000"/>
                  <a:lumOff val="40000"/>
                </a:schemeClr>
              </a:solidFill>
            </a:endParaRPr>
          </a:p>
          <a:p>
            <a:r>
              <a:rPr lang="en-US" sz="2000" dirty="0" smtClean="0">
                <a:solidFill>
                  <a:schemeClr val="tx2">
                    <a:lumMod val="40000"/>
                    <a:lumOff val="60000"/>
                  </a:schemeClr>
                </a:solidFill>
              </a:rPr>
              <a:t>A Digital Voice Skimmer</a:t>
            </a:r>
          </a:p>
          <a:p>
            <a:r>
              <a:rPr lang="en-US" dirty="0" smtClean="0">
                <a:solidFill>
                  <a:schemeClr val="bg1"/>
                </a:solidFill>
              </a:rPr>
              <a:t>Digital voice should be of sufficiently good quality for voice recognition tools.  How about building a voice skimmer, similar to a CW skimmer? The fact that amateurs repeat information such as callsigns could improve the SNR.</a:t>
            </a:r>
          </a:p>
          <a:p>
            <a:endParaRPr lang="en-US" sz="800" dirty="0">
              <a:solidFill>
                <a:schemeClr val="bg1"/>
              </a:solidFill>
            </a:endParaRPr>
          </a:p>
          <a:p>
            <a:r>
              <a:rPr lang="en-US" sz="2000" dirty="0" smtClean="0">
                <a:solidFill>
                  <a:schemeClr val="tx2">
                    <a:lumMod val="40000"/>
                    <a:lumOff val="60000"/>
                  </a:schemeClr>
                </a:solidFill>
              </a:rPr>
              <a:t>An Everything Digital Skimmer</a:t>
            </a:r>
          </a:p>
          <a:p>
            <a:r>
              <a:rPr lang="en-US" dirty="0" smtClean="0">
                <a:solidFill>
                  <a:schemeClr val="bg1"/>
                </a:solidFill>
              </a:rPr>
              <a:t>It should be possible to identify most all digital modes (PSK31, JT65, JT9, Olivia, Packet, RTTY, </a:t>
            </a:r>
            <a:r>
              <a:rPr lang="en-US" dirty="0" err="1" smtClean="0">
                <a:solidFill>
                  <a:schemeClr val="bg1"/>
                </a:solidFill>
              </a:rPr>
              <a:t>Hellschreiber</a:t>
            </a:r>
            <a:r>
              <a:rPr lang="en-US" dirty="0" smtClean="0">
                <a:solidFill>
                  <a:schemeClr val="bg1"/>
                </a:solidFill>
              </a:rPr>
              <a:t>, MFSK16, SSTV, </a:t>
            </a:r>
            <a:r>
              <a:rPr lang="en-US" dirty="0">
                <a:solidFill>
                  <a:schemeClr val="bg1"/>
                </a:solidFill>
              </a:rPr>
              <a:t>BPSK, </a:t>
            </a:r>
            <a:r>
              <a:rPr lang="en-US" dirty="0" smtClean="0">
                <a:solidFill>
                  <a:schemeClr val="bg1"/>
                </a:solidFill>
              </a:rPr>
              <a:t>APRS, etc.) and decode them automatically.</a:t>
            </a:r>
            <a:endParaRPr lang="en-US" dirty="0">
              <a:solidFill>
                <a:schemeClr val="bg1"/>
              </a:solidFill>
            </a:endParaRPr>
          </a:p>
        </p:txBody>
      </p:sp>
    </p:spTree>
    <p:extLst>
      <p:ext uri="{BB962C8B-B14F-4D97-AF65-F5344CB8AC3E}">
        <p14:creationId xmlns:p14="http://schemas.microsoft.com/office/powerpoint/2010/main" val="1276315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944006" y="361950"/>
            <a:ext cx="74676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Thoughts On Noise And Interference Reduction</a:t>
            </a:r>
            <a:endParaRPr lang="en-US" sz="2800" dirty="0">
              <a:solidFill>
                <a:schemeClr val="tx2">
                  <a:lumMod val="40000"/>
                  <a:lumOff val="60000"/>
                </a:schemeClr>
              </a:solidFill>
            </a:endParaRPr>
          </a:p>
        </p:txBody>
      </p:sp>
      <p:sp>
        <p:nvSpPr>
          <p:cNvPr id="6" name="TextBox 5"/>
          <p:cNvSpPr txBox="1"/>
          <p:nvPr/>
        </p:nvSpPr>
        <p:spPr>
          <a:xfrm>
            <a:off x="533400" y="1047750"/>
            <a:ext cx="8305800" cy="3724096"/>
          </a:xfrm>
          <a:prstGeom prst="rect">
            <a:avLst/>
          </a:prstGeom>
          <a:noFill/>
        </p:spPr>
        <p:txBody>
          <a:bodyPr wrap="square" rtlCol="0">
            <a:spAutoFit/>
          </a:bodyPr>
          <a:lstStyle/>
          <a:p>
            <a:r>
              <a:rPr lang="en-US" sz="2400" dirty="0" smtClean="0">
                <a:solidFill>
                  <a:schemeClr val="tx2">
                    <a:lumMod val="40000"/>
                    <a:lumOff val="60000"/>
                  </a:schemeClr>
                </a:solidFill>
              </a:rPr>
              <a:t>Keeping The Correlated Data</a:t>
            </a:r>
          </a:p>
          <a:p>
            <a:r>
              <a:rPr lang="en-US" sz="2000" dirty="0" smtClean="0">
                <a:solidFill>
                  <a:schemeClr val="bg1"/>
                </a:solidFill>
              </a:rPr>
              <a:t>A separate antenna can be connected to each of two ADCs, both monitoring the same frequency.  Actual received signals should be completely correlated.  Uncorrelated components can be discarded as noise for a 3 dB SNR improvement.</a:t>
            </a:r>
          </a:p>
          <a:p>
            <a:endParaRPr lang="en-US" sz="800" dirty="0">
              <a:solidFill>
                <a:schemeClr val="bg1"/>
              </a:solidFill>
            </a:endParaRPr>
          </a:p>
          <a:p>
            <a:r>
              <a:rPr lang="en-US" sz="2400" dirty="0" smtClean="0">
                <a:solidFill>
                  <a:schemeClr val="tx2">
                    <a:lumMod val="40000"/>
                    <a:lumOff val="60000"/>
                  </a:schemeClr>
                </a:solidFill>
              </a:rPr>
              <a:t>Discarding The Correlated Data</a:t>
            </a:r>
          </a:p>
          <a:p>
            <a:r>
              <a:rPr lang="en-US" sz="2000" dirty="0" smtClean="0">
                <a:solidFill>
                  <a:schemeClr val="bg1"/>
                </a:solidFill>
              </a:rPr>
              <a:t>If one ADC monitors a signal source and the other monitors a quiet portion of the band, then the signals should be completely uncorrelated.  Correlated components would arise from broadband noise such as lightning, atmospheric disturbances, solar events or certain types of man-made interference.  The correlated components can be discarded to improve the SNR.</a:t>
            </a:r>
            <a:endParaRPr lang="en-US" sz="2000" dirty="0">
              <a:solidFill>
                <a:schemeClr val="bg1"/>
              </a:solidFill>
            </a:endParaRPr>
          </a:p>
        </p:txBody>
      </p:sp>
    </p:spTree>
    <p:extLst>
      <p:ext uri="{BB962C8B-B14F-4D97-AF65-F5344CB8AC3E}">
        <p14:creationId xmlns:p14="http://schemas.microsoft.com/office/powerpoint/2010/main" val="516715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28600" y="209550"/>
            <a:ext cx="86868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MIMO, Direction Finding And Beam Steering Musings</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02529"/>
            <a:ext cx="2743455" cy="2027496"/>
          </a:xfrm>
          <a:prstGeom prst="rect">
            <a:avLst/>
          </a:prstGeom>
        </p:spPr>
      </p:pic>
      <p:sp>
        <p:nvSpPr>
          <p:cNvPr id="2" name="TextBox 1"/>
          <p:cNvSpPr txBox="1"/>
          <p:nvPr/>
        </p:nvSpPr>
        <p:spPr>
          <a:xfrm>
            <a:off x="3200655" y="839059"/>
            <a:ext cx="5867145" cy="2154436"/>
          </a:xfrm>
          <a:prstGeom prst="rect">
            <a:avLst/>
          </a:prstGeom>
          <a:noFill/>
        </p:spPr>
        <p:txBody>
          <a:bodyPr wrap="square" rtlCol="0">
            <a:spAutoFit/>
          </a:bodyPr>
          <a:lstStyle/>
          <a:p>
            <a:r>
              <a:rPr lang="en-US" sz="1600" dirty="0" smtClean="0">
                <a:solidFill>
                  <a:schemeClr val="bg1"/>
                </a:solidFill>
              </a:rPr>
              <a:t>Multiple Input Multiple Output (MIMO) with digital domain phasing is ripe for amateur exploration, but expensive.  A 4-square </a:t>
            </a:r>
            <a:r>
              <a:rPr lang="en-US" sz="1600" dirty="0">
                <a:solidFill>
                  <a:schemeClr val="bg1"/>
                </a:solidFill>
              </a:rPr>
              <a:t>for directional </a:t>
            </a:r>
            <a:r>
              <a:rPr lang="en-US" sz="1600" dirty="0" smtClean="0">
                <a:solidFill>
                  <a:schemeClr val="bg1"/>
                </a:solidFill>
              </a:rPr>
              <a:t>receive has been built with toy-like DVB-T dongles for $60.  A 4 x Flex-6500 4-Square costs a hefty $17.2K.  Can we build four inexpensive, high-performance transceivers supporting only one slice receiver and transmitter each?</a:t>
            </a:r>
          </a:p>
          <a:p>
            <a:endParaRPr lang="en-US" sz="600" dirty="0" smtClean="0">
              <a:solidFill>
                <a:schemeClr val="bg1"/>
              </a:solidFill>
            </a:endParaRPr>
          </a:p>
          <a:p>
            <a:r>
              <a:rPr lang="en-US" sz="1600" dirty="0" smtClean="0">
                <a:solidFill>
                  <a:schemeClr val="bg1"/>
                </a:solidFill>
              </a:rPr>
              <a:t>The </a:t>
            </a:r>
            <a:r>
              <a:rPr lang="en-US" sz="1600" dirty="0" err="1" smtClean="0">
                <a:solidFill>
                  <a:schemeClr val="bg1"/>
                </a:solidFill>
              </a:rPr>
              <a:t>HiQSDR</a:t>
            </a:r>
            <a:r>
              <a:rPr lang="en-US" sz="1600" dirty="0" smtClean="0">
                <a:solidFill>
                  <a:schemeClr val="bg1"/>
                </a:solidFill>
              </a:rPr>
              <a:t> is a Direct Sampling “Large Pipe” with a </a:t>
            </a:r>
            <a:r>
              <a:rPr lang="en-US" sz="1600" dirty="0">
                <a:solidFill>
                  <a:schemeClr val="bg1"/>
                </a:solidFill>
              </a:rPr>
              <a:t>reasonably-priced Altera </a:t>
            </a:r>
            <a:r>
              <a:rPr lang="en-US" sz="1600" dirty="0" smtClean="0">
                <a:solidFill>
                  <a:schemeClr val="bg1"/>
                </a:solidFill>
              </a:rPr>
              <a:t>EP3C25Q240C8N </a:t>
            </a:r>
            <a:r>
              <a:rPr lang="en-US" sz="1600" dirty="0">
                <a:solidFill>
                  <a:schemeClr val="bg1"/>
                </a:solidFill>
              </a:rPr>
              <a:t>FPGA, covering 30 KHz through </a:t>
            </a:r>
            <a:r>
              <a:rPr lang="en-US" sz="1600" dirty="0" smtClean="0">
                <a:solidFill>
                  <a:schemeClr val="bg1"/>
                </a:solidFill>
              </a:rPr>
              <a:t>62</a:t>
            </a:r>
            <a:endParaRPr lang="en-US" sz="1600" dirty="0">
              <a:solidFill>
                <a:schemeClr val="bg1"/>
              </a:solidFill>
            </a:endParaRPr>
          </a:p>
        </p:txBody>
      </p:sp>
      <p:sp>
        <p:nvSpPr>
          <p:cNvPr id="3" name="TextBox 2"/>
          <p:cNvSpPr txBox="1"/>
          <p:nvPr/>
        </p:nvSpPr>
        <p:spPr>
          <a:xfrm>
            <a:off x="304800" y="2911545"/>
            <a:ext cx="8763000" cy="1938992"/>
          </a:xfrm>
          <a:prstGeom prst="rect">
            <a:avLst/>
          </a:prstGeom>
          <a:noFill/>
        </p:spPr>
        <p:txBody>
          <a:bodyPr wrap="square" rtlCol="0">
            <a:spAutoFit/>
          </a:bodyPr>
          <a:lstStyle/>
          <a:p>
            <a:r>
              <a:rPr lang="en-US" sz="1600" dirty="0" smtClean="0">
                <a:solidFill>
                  <a:schemeClr val="bg1"/>
                </a:solidFill>
              </a:rPr>
              <a:t>MHz using a 125 MHz 14-bit ADC and DAC (but 16 bits are nicer!).  The data </a:t>
            </a:r>
            <a:r>
              <a:rPr lang="en-US" sz="1600" dirty="0">
                <a:solidFill>
                  <a:schemeClr val="bg1"/>
                </a:solidFill>
              </a:rPr>
              <a:t>rate is 46.08 </a:t>
            </a:r>
            <a:r>
              <a:rPr lang="en-US" sz="1600" dirty="0" smtClean="0">
                <a:solidFill>
                  <a:schemeClr val="bg1"/>
                </a:solidFill>
              </a:rPr>
              <a:t>MBPS for a 960 KHz BW.  Is it much cheaper than the $895 TAPR Hermes?  Is it good enough?  </a:t>
            </a:r>
            <a:r>
              <a:rPr lang="en-US" sz="1600" dirty="0">
                <a:solidFill>
                  <a:schemeClr val="bg1"/>
                </a:solidFill>
              </a:rPr>
              <a:t>C</a:t>
            </a:r>
            <a:r>
              <a:rPr lang="en-US" sz="1600" dirty="0" smtClean="0">
                <a:solidFill>
                  <a:schemeClr val="bg1"/>
                </a:solidFill>
              </a:rPr>
              <a:t>ombine units for</a:t>
            </a:r>
          </a:p>
          <a:p>
            <a:r>
              <a:rPr lang="en-US" sz="1600" dirty="0" smtClean="0">
                <a:solidFill>
                  <a:schemeClr val="bg1"/>
                </a:solidFill>
              </a:rPr>
              <a:t>a Field Day 4-Square</a:t>
            </a:r>
            <a:r>
              <a:rPr lang="en-US" sz="1600" dirty="0">
                <a:solidFill>
                  <a:schemeClr val="bg1"/>
                </a:solidFill>
              </a:rPr>
              <a:t>?</a:t>
            </a:r>
            <a:r>
              <a:rPr lang="en-US" sz="1600" dirty="0" smtClean="0">
                <a:solidFill>
                  <a:schemeClr val="bg1"/>
                </a:solidFill>
              </a:rPr>
              <a:t>  </a:t>
            </a:r>
            <a:r>
              <a:rPr lang="en-US" sz="1200" dirty="0" smtClean="0">
                <a:solidFill>
                  <a:schemeClr val="bg1"/>
                </a:solidFill>
              </a:rPr>
              <a:t>See </a:t>
            </a:r>
            <a:r>
              <a:rPr lang="en-US" sz="1200" dirty="0" smtClean="0">
                <a:solidFill>
                  <a:schemeClr val="bg1"/>
                </a:solidFill>
                <a:hlinkClick r:id="rId4"/>
              </a:rPr>
              <a:t>http</a:t>
            </a:r>
            <a:r>
              <a:rPr lang="en-US" sz="1200" dirty="0">
                <a:solidFill>
                  <a:schemeClr val="bg1"/>
                </a:solidFill>
                <a:hlinkClick r:id="rId4"/>
              </a:rPr>
              <a:t>://</a:t>
            </a:r>
            <a:r>
              <a:rPr lang="en-US" sz="1200" dirty="0" smtClean="0">
                <a:solidFill>
                  <a:schemeClr val="bg1"/>
                </a:solidFill>
                <a:hlinkClick r:id="rId4"/>
              </a:rPr>
              <a:t>hiqsdr.com/hiqsdr-wiki/</a:t>
            </a:r>
            <a:r>
              <a:rPr lang="en-US" sz="1200" dirty="0">
                <a:solidFill>
                  <a:schemeClr val="bg1"/>
                </a:solidFill>
              </a:rPr>
              <a:t>, </a:t>
            </a:r>
            <a:r>
              <a:rPr lang="en-US" sz="1200" dirty="0">
                <a:solidFill>
                  <a:schemeClr val="bg1"/>
                </a:solidFill>
                <a:hlinkClick r:id="rId5"/>
              </a:rPr>
              <a:t>http://</a:t>
            </a:r>
            <a:r>
              <a:rPr lang="en-US" sz="1200" dirty="0" smtClean="0">
                <a:solidFill>
                  <a:schemeClr val="bg1"/>
                </a:solidFill>
                <a:hlinkClick r:id="rId5"/>
              </a:rPr>
              <a:t>hiqsdr.com/download/presentation/HiQSDR_Vortrag_English.pdf</a:t>
            </a:r>
            <a:r>
              <a:rPr lang="en-US" sz="1200" dirty="0" smtClean="0">
                <a:solidFill>
                  <a:schemeClr val="bg1"/>
                </a:solidFill>
              </a:rPr>
              <a:t>, </a:t>
            </a:r>
            <a:r>
              <a:rPr lang="en-US" sz="1200" dirty="0" smtClean="0">
                <a:solidFill>
                  <a:schemeClr val="bg1"/>
                </a:solidFill>
                <a:hlinkClick r:id="rId6"/>
              </a:rPr>
              <a:t>http</a:t>
            </a:r>
            <a:r>
              <a:rPr lang="en-US" sz="1200" dirty="0">
                <a:solidFill>
                  <a:schemeClr val="bg1"/>
                </a:solidFill>
                <a:hlinkClick r:id="rId6"/>
              </a:rPr>
              <a:t>://</a:t>
            </a:r>
            <a:r>
              <a:rPr lang="en-US" sz="1200" dirty="0" smtClean="0">
                <a:solidFill>
                  <a:schemeClr val="bg1"/>
                </a:solidFill>
                <a:hlinkClick r:id="rId6"/>
              </a:rPr>
              <a:t>dl2stg.de/stefan/hiqsdr/index.html</a:t>
            </a:r>
            <a:r>
              <a:rPr lang="en-US" sz="1200" dirty="0" smtClean="0">
                <a:solidFill>
                  <a:schemeClr val="bg1"/>
                </a:solidFill>
              </a:rPr>
              <a:t>, </a:t>
            </a:r>
            <a:r>
              <a:rPr lang="en-US" sz="1200" dirty="0" smtClean="0">
                <a:solidFill>
                  <a:schemeClr val="bg1"/>
                </a:solidFill>
                <a:hlinkClick r:id="rId7"/>
              </a:rPr>
              <a:t>http</a:t>
            </a:r>
            <a:r>
              <a:rPr lang="en-US" sz="1200" dirty="0">
                <a:solidFill>
                  <a:schemeClr val="bg1"/>
                </a:solidFill>
                <a:hlinkClick r:id="rId7"/>
              </a:rPr>
              <a:t>://</a:t>
            </a:r>
            <a:r>
              <a:rPr lang="en-US" sz="1200" dirty="0" smtClean="0">
                <a:solidFill>
                  <a:schemeClr val="bg1"/>
                </a:solidFill>
                <a:hlinkClick r:id="rId7"/>
              </a:rPr>
              <a:t>james.ahlstrom.name/transceiver/</a:t>
            </a:r>
            <a:r>
              <a:rPr lang="en-US" sz="1200" dirty="0" smtClean="0">
                <a:solidFill>
                  <a:schemeClr val="bg1"/>
                </a:solidFill>
              </a:rPr>
              <a:t>,  </a:t>
            </a:r>
            <a:r>
              <a:rPr lang="en-US" sz="1200" dirty="0" smtClean="0">
                <a:solidFill>
                  <a:schemeClr val="bg1"/>
                </a:solidFill>
                <a:hlinkClick r:id="rId8"/>
              </a:rPr>
              <a:t>https</a:t>
            </a:r>
            <a:r>
              <a:rPr lang="en-US" sz="1200" dirty="0">
                <a:solidFill>
                  <a:schemeClr val="bg1"/>
                </a:solidFill>
                <a:hlinkClick r:id="rId8"/>
              </a:rPr>
              <a:t>://</a:t>
            </a:r>
            <a:r>
              <a:rPr lang="en-US" sz="1200" dirty="0" smtClean="0">
                <a:solidFill>
                  <a:schemeClr val="bg1"/>
                </a:solidFill>
                <a:hlinkClick r:id="rId8"/>
              </a:rPr>
              <a:t>groups.yahoo.com/neo/groups/n2adr-sdr/info</a:t>
            </a:r>
            <a:r>
              <a:rPr lang="en-US" sz="1200" dirty="0">
                <a:solidFill>
                  <a:schemeClr val="bg1"/>
                </a:solidFill>
              </a:rPr>
              <a:t> and </a:t>
            </a:r>
            <a:r>
              <a:rPr lang="en-US" sz="1200" dirty="0">
                <a:solidFill>
                  <a:schemeClr val="bg1"/>
                </a:solidFill>
                <a:hlinkClick r:id="rId9"/>
              </a:rPr>
              <a:t>http://</a:t>
            </a:r>
            <a:r>
              <a:rPr lang="en-US" sz="1200" dirty="0" smtClean="0">
                <a:solidFill>
                  <a:schemeClr val="bg1"/>
                </a:solidFill>
                <a:hlinkClick r:id="rId9"/>
              </a:rPr>
              <a:t>www.arrl.org/files/file/QEX_Next_Issue/Jan-Feb_2011/QEX_1_11_Ahlstrom.pdf</a:t>
            </a:r>
            <a:r>
              <a:rPr lang="en-US" sz="1200" dirty="0" smtClean="0">
                <a:solidFill>
                  <a:schemeClr val="bg1"/>
                </a:solidFill>
              </a:rPr>
              <a:t>.</a:t>
            </a:r>
          </a:p>
          <a:p>
            <a:r>
              <a:rPr lang="en-US" sz="1600" dirty="0">
                <a:solidFill>
                  <a:schemeClr val="bg1"/>
                </a:solidFill>
              </a:rPr>
              <a:t>Another </a:t>
            </a:r>
            <a:r>
              <a:rPr lang="en-US" sz="1600" dirty="0" smtClean="0">
                <a:solidFill>
                  <a:schemeClr val="bg1"/>
                </a:solidFill>
              </a:rPr>
              <a:t>idea:  Build </a:t>
            </a:r>
            <a:r>
              <a:rPr lang="en-US" sz="1600" dirty="0">
                <a:solidFill>
                  <a:schemeClr val="bg1"/>
                </a:solidFill>
              </a:rPr>
              <a:t>the </a:t>
            </a:r>
            <a:r>
              <a:rPr lang="en-US" sz="1600" dirty="0" smtClean="0">
                <a:solidFill>
                  <a:schemeClr val="bg1"/>
                </a:solidFill>
              </a:rPr>
              <a:t>Hermes (or core processing of a Flex 6500, if needed) </a:t>
            </a:r>
            <a:r>
              <a:rPr lang="en-US" sz="1600" dirty="0">
                <a:solidFill>
                  <a:schemeClr val="bg1"/>
                </a:solidFill>
              </a:rPr>
              <a:t>with four ADCs and </a:t>
            </a:r>
            <a:r>
              <a:rPr lang="en-US" sz="1600" dirty="0" smtClean="0">
                <a:solidFill>
                  <a:schemeClr val="bg1"/>
                </a:solidFill>
              </a:rPr>
              <a:t>four DACs</a:t>
            </a:r>
            <a:r>
              <a:rPr lang="en-US" sz="1600" dirty="0">
                <a:solidFill>
                  <a:schemeClr val="bg1"/>
                </a:solidFill>
              </a:rPr>
              <a:t>.  </a:t>
            </a:r>
            <a:r>
              <a:rPr lang="en-US" sz="1600" dirty="0" smtClean="0">
                <a:solidFill>
                  <a:schemeClr val="bg1"/>
                </a:solidFill>
              </a:rPr>
              <a:t>How much processing power do we actually need?  What existing software is reusable?  Writing from scratch </a:t>
            </a:r>
            <a:r>
              <a:rPr lang="en-US" sz="1600" dirty="0">
                <a:solidFill>
                  <a:schemeClr val="bg1"/>
                </a:solidFill>
              </a:rPr>
              <a:t>i</a:t>
            </a:r>
            <a:r>
              <a:rPr lang="en-US" sz="1600" dirty="0" smtClean="0">
                <a:solidFill>
                  <a:schemeClr val="bg1"/>
                </a:solidFill>
              </a:rPr>
              <a:t>s overwhelming. 4 x inexpensive Packer power amps sum to 140W.  Interesting thoughts?</a:t>
            </a:r>
            <a:endParaRPr lang="en-US" sz="1600" dirty="0">
              <a:solidFill>
                <a:schemeClr val="bg1"/>
              </a:solidFill>
            </a:endParaRPr>
          </a:p>
        </p:txBody>
      </p:sp>
    </p:spTree>
    <p:extLst>
      <p:ext uri="{BB962C8B-B14F-4D97-AF65-F5344CB8AC3E}">
        <p14:creationId xmlns:p14="http://schemas.microsoft.com/office/powerpoint/2010/main" val="928291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16902" y="285750"/>
            <a:ext cx="7620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State-of-the-Art &amp; State-of-the-Future -- Part </a:t>
            </a:r>
            <a:r>
              <a:rPr lang="en-US" sz="2400" dirty="0" smtClean="0">
                <a:solidFill>
                  <a:schemeClr val="tx2">
                    <a:lumMod val="40000"/>
                    <a:lumOff val="60000"/>
                  </a:schemeClr>
                </a:solidFill>
              </a:rPr>
              <a:t>I</a:t>
            </a:r>
            <a:endParaRPr lang="en-US" sz="2400" dirty="0">
              <a:solidFill>
                <a:schemeClr val="tx2">
                  <a:lumMod val="40000"/>
                  <a:lumOff val="60000"/>
                </a:schemeClr>
              </a:solidFill>
            </a:endParaRPr>
          </a:p>
        </p:txBody>
      </p:sp>
      <p:sp>
        <p:nvSpPr>
          <p:cNvPr id="6" name="TextBox 5"/>
          <p:cNvSpPr txBox="1"/>
          <p:nvPr/>
        </p:nvSpPr>
        <p:spPr>
          <a:xfrm>
            <a:off x="439037" y="885170"/>
            <a:ext cx="8375731"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SDR designs are converging on Direct Sampling which has no analog frequency conversions.  It is scalable, has the highest performance and a small parts count.  Powerful FPGAs (or DSPs) manage the high data rates in “Large Pipe” designs and even more powerful ones in “Small Pipe” designs.</a:t>
            </a:r>
          </a:p>
          <a:p>
            <a:pPr marL="171450" indent="-171450">
              <a:buFont typeface="Arial" panose="020B0604020202020204" pitchFamily="34" charset="0"/>
              <a:buChar char="•"/>
            </a:pPr>
            <a:endParaRPr lang="en-US" sz="800" dirty="0" smtClean="0">
              <a:solidFill>
                <a:schemeClr val="bg1"/>
              </a:solidFill>
            </a:endParaRPr>
          </a:p>
          <a:p>
            <a:pPr marL="285750" indent="-285750">
              <a:buFont typeface="Arial" panose="020B0604020202020204" pitchFamily="34" charset="0"/>
              <a:buChar char="•"/>
            </a:pPr>
            <a:r>
              <a:rPr lang="en-US" sz="2000" dirty="0">
                <a:solidFill>
                  <a:schemeClr val="bg1"/>
                </a:solidFill>
              </a:rPr>
              <a:t>Direct </a:t>
            </a:r>
            <a:r>
              <a:rPr lang="en-US" sz="2000" dirty="0" smtClean="0">
                <a:solidFill>
                  <a:schemeClr val="bg1"/>
                </a:solidFill>
              </a:rPr>
              <a:t>345.76 </a:t>
            </a:r>
            <a:r>
              <a:rPr lang="en-US" sz="2000" dirty="0">
                <a:solidFill>
                  <a:schemeClr val="bg1"/>
                </a:solidFill>
              </a:rPr>
              <a:t>MHz </a:t>
            </a:r>
            <a:r>
              <a:rPr lang="en-US" sz="2000" dirty="0" smtClean="0">
                <a:solidFill>
                  <a:schemeClr val="bg1"/>
                </a:solidFill>
              </a:rPr>
              <a:t>Sampling, multiple receiver slices &amp; ADCs, </a:t>
            </a:r>
            <a:r>
              <a:rPr lang="en-US" sz="2000" dirty="0">
                <a:solidFill>
                  <a:schemeClr val="bg1"/>
                </a:solidFill>
              </a:rPr>
              <a:t>and a </a:t>
            </a:r>
            <a:r>
              <a:rPr lang="en-US" sz="2000" dirty="0" smtClean="0">
                <a:solidFill>
                  <a:schemeClr val="bg1"/>
                </a:solidFill>
              </a:rPr>
              <a:t>“Small Pipe</a:t>
            </a:r>
            <a:r>
              <a:rPr lang="en-US" sz="2000" dirty="0">
                <a:solidFill>
                  <a:schemeClr val="bg1"/>
                </a:solidFill>
              </a:rPr>
              <a:t>” </a:t>
            </a:r>
            <a:r>
              <a:rPr lang="en-US" sz="2000" dirty="0" smtClean="0">
                <a:solidFill>
                  <a:schemeClr val="bg1"/>
                </a:solidFill>
              </a:rPr>
              <a:t>interface is the current state-of-the-art</a:t>
            </a:r>
            <a:r>
              <a:rPr lang="en-US" sz="2000" dirty="0">
                <a:solidFill>
                  <a:schemeClr val="bg1"/>
                </a:solidFill>
              </a:rPr>
              <a:t>. </a:t>
            </a:r>
            <a:r>
              <a:rPr lang="en-US" sz="2000" dirty="0" smtClean="0">
                <a:solidFill>
                  <a:schemeClr val="bg1"/>
                </a:solidFill>
              </a:rPr>
              <a:t> Users rave that they are like nothing else!  Multiple transmitters and more ADCs (MIMO) </a:t>
            </a:r>
            <a:r>
              <a:rPr lang="en-US" sz="2000" dirty="0">
                <a:solidFill>
                  <a:schemeClr val="bg1"/>
                </a:solidFill>
              </a:rPr>
              <a:t>are the </a:t>
            </a:r>
            <a:r>
              <a:rPr lang="en-US" sz="2000" dirty="0" smtClean="0">
                <a:solidFill>
                  <a:schemeClr val="bg1"/>
                </a:solidFill>
              </a:rPr>
              <a:t>future.</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000" dirty="0" smtClean="0">
                <a:solidFill>
                  <a:schemeClr val="bg1"/>
                </a:solidFill>
              </a:rPr>
              <a:t>Networking is becoming a must.  “Small Pipe” ~0.5 MBPS data rates enable mobile smartphone and tablet display and control.  </a:t>
            </a:r>
            <a:r>
              <a:rPr lang="en-US" sz="2000" dirty="0">
                <a:solidFill>
                  <a:schemeClr val="bg1"/>
                </a:solidFill>
              </a:rPr>
              <a:t>S</a:t>
            </a:r>
            <a:r>
              <a:rPr lang="en-US" sz="2000" dirty="0" smtClean="0">
                <a:solidFill>
                  <a:schemeClr val="bg1"/>
                </a:solidFill>
              </a:rPr>
              <a:t>uper-powerful FPGAs, which permit this, are dropping in cost.  The best-in-class design has 65% of the processing power unused and provides an API, allowing for upgrades, innovation and integration.  User-created applications will flourish.</a:t>
            </a:r>
          </a:p>
        </p:txBody>
      </p:sp>
    </p:spTree>
    <p:extLst>
      <p:ext uri="{BB962C8B-B14F-4D97-AF65-F5344CB8AC3E}">
        <p14:creationId xmlns:p14="http://schemas.microsoft.com/office/powerpoint/2010/main" val="200503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703758" y="361950"/>
            <a:ext cx="76962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State-of-the-Art &amp; State-of-the-Future -- Part II</a:t>
            </a:r>
            <a:endParaRPr lang="en-US" sz="2800" dirty="0">
              <a:solidFill>
                <a:schemeClr val="tx2">
                  <a:lumMod val="40000"/>
                  <a:lumOff val="60000"/>
                </a:schemeClr>
              </a:solidFill>
            </a:endParaRPr>
          </a:p>
        </p:txBody>
      </p:sp>
      <p:sp>
        <p:nvSpPr>
          <p:cNvPr id="6" name="TextBox 5"/>
          <p:cNvSpPr txBox="1"/>
          <p:nvPr/>
        </p:nvSpPr>
        <p:spPr>
          <a:xfrm>
            <a:off x="609600" y="1123950"/>
            <a:ext cx="8153400" cy="353943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All transmission modes, analog or digital, will be identified, decoded and displayed, including voice and video.  Correlation will improve decoding SNRs.  A skimmer is one user </a:t>
            </a:r>
            <a:r>
              <a:rPr lang="en-US" sz="2000" dirty="0" smtClean="0">
                <a:solidFill>
                  <a:schemeClr val="bg1"/>
                </a:solidFill>
              </a:rPr>
              <a:t>interface for that data.  </a:t>
            </a:r>
            <a:r>
              <a:rPr lang="en-US" sz="2000" dirty="0">
                <a:solidFill>
                  <a:schemeClr val="bg1"/>
                </a:solidFill>
              </a:rPr>
              <a:t>New display paradigms </a:t>
            </a:r>
            <a:r>
              <a:rPr lang="en-US" sz="2000" dirty="0" smtClean="0">
                <a:solidFill>
                  <a:schemeClr val="bg1"/>
                </a:solidFill>
              </a:rPr>
              <a:t>are badly needed!</a:t>
            </a:r>
            <a:endParaRPr lang="en-US" sz="2000" dirty="0">
              <a:solidFill>
                <a:schemeClr val="bg1"/>
              </a:solidFill>
            </a:endParaRP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000" dirty="0">
                <a:solidFill>
                  <a:schemeClr val="bg1"/>
                </a:solidFill>
              </a:rPr>
              <a:t>Expanded physical control surfaces are </a:t>
            </a:r>
            <a:r>
              <a:rPr lang="en-US" sz="2000" dirty="0" smtClean="0">
                <a:solidFill>
                  <a:schemeClr val="bg1"/>
                </a:solidFill>
              </a:rPr>
              <a:t>coming for both networked and local use.  Some will be generic </a:t>
            </a:r>
            <a:r>
              <a:rPr lang="en-US" sz="2000" dirty="0">
                <a:solidFill>
                  <a:schemeClr val="bg1"/>
                </a:solidFill>
              </a:rPr>
              <a:t>and </a:t>
            </a:r>
            <a:r>
              <a:rPr lang="en-US" sz="2000" dirty="0" smtClean="0">
                <a:solidFill>
                  <a:schemeClr val="bg1"/>
                </a:solidFill>
              </a:rPr>
              <a:t>others rig specific.  Contesters love nimble, workflow-optimized physical interfaces!</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000" dirty="0" smtClean="0">
                <a:solidFill>
                  <a:schemeClr val="bg1"/>
                </a:solidFill>
              </a:rPr>
              <a:t>Many </a:t>
            </a:r>
            <a:r>
              <a:rPr lang="en-US" sz="2000" dirty="0">
                <a:solidFill>
                  <a:schemeClr val="bg1"/>
                </a:solidFill>
              </a:rPr>
              <a:t>innovations in noise reduction, noise correlation, signal processing</a:t>
            </a:r>
            <a:r>
              <a:rPr lang="en-US" sz="2000" dirty="0" smtClean="0">
                <a:solidFill>
                  <a:schemeClr val="bg1"/>
                </a:solidFill>
              </a:rPr>
              <a:t>, specialized filters, </a:t>
            </a:r>
            <a:r>
              <a:rPr lang="en-US" sz="2000" dirty="0">
                <a:solidFill>
                  <a:schemeClr val="bg1"/>
                </a:solidFill>
              </a:rPr>
              <a:t>adaptive pre-distortion, frequency and phase stability, signal transport and integrated equipment control are underway.</a:t>
            </a:r>
          </a:p>
          <a:p>
            <a:pPr marL="171450" indent="-171450">
              <a:buFont typeface="Arial" panose="020B0604020202020204" pitchFamily="34" charset="0"/>
              <a:buChar char="•"/>
            </a:pPr>
            <a:endParaRPr lang="en-US" sz="800" dirty="0">
              <a:solidFill>
                <a:schemeClr val="bg1"/>
              </a:solidFill>
            </a:endParaRPr>
          </a:p>
        </p:txBody>
      </p:sp>
    </p:spTree>
    <p:extLst>
      <p:ext uri="{BB962C8B-B14F-4D97-AF65-F5344CB8AC3E}">
        <p14:creationId xmlns:p14="http://schemas.microsoft.com/office/powerpoint/2010/main" val="724571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609600" y="361950"/>
            <a:ext cx="8041284" cy="523220"/>
          </a:xfrm>
          <a:prstGeom prst="rect">
            <a:avLst/>
          </a:prstGeom>
          <a:noFill/>
        </p:spPr>
        <p:txBody>
          <a:bodyPr wrap="square" rtlCol="0">
            <a:spAutoFit/>
          </a:bodyPr>
          <a:lstStyle/>
          <a:p>
            <a:pPr algn="ctr"/>
            <a:r>
              <a:rPr lang="en-US" sz="2800" dirty="0">
                <a:solidFill>
                  <a:schemeClr val="tx2">
                    <a:lumMod val="40000"/>
                    <a:lumOff val="60000"/>
                  </a:schemeClr>
                </a:solidFill>
              </a:rPr>
              <a:t>State-of-the-Art &amp; State-of-the-Future -- Part </a:t>
            </a:r>
            <a:r>
              <a:rPr lang="en-US" sz="2800" dirty="0" smtClean="0">
                <a:solidFill>
                  <a:schemeClr val="tx2">
                    <a:lumMod val="40000"/>
                    <a:lumOff val="60000"/>
                  </a:schemeClr>
                </a:solidFill>
              </a:rPr>
              <a:t>III</a:t>
            </a:r>
            <a:endParaRPr lang="en-US" sz="2800" dirty="0">
              <a:solidFill>
                <a:schemeClr val="tx2">
                  <a:lumMod val="40000"/>
                  <a:lumOff val="60000"/>
                </a:schemeClr>
              </a:solidFill>
            </a:endParaRPr>
          </a:p>
        </p:txBody>
      </p:sp>
      <p:sp>
        <p:nvSpPr>
          <p:cNvPr id="8" name="TextBox 7"/>
          <p:cNvSpPr txBox="1"/>
          <p:nvPr/>
        </p:nvSpPr>
        <p:spPr>
          <a:xfrm>
            <a:off x="493116" y="971550"/>
            <a:ext cx="8157768"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MIMO, beam steering and direction finding will become common.  We will know where signals come from with </a:t>
            </a:r>
            <a:r>
              <a:rPr lang="en-US" sz="2000" dirty="0" smtClean="0">
                <a:solidFill>
                  <a:schemeClr val="bg1"/>
                </a:solidFill>
              </a:rPr>
              <a:t>four, </a:t>
            </a:r>
            <a:r>
              <a:rPr lang="en-US" sz="2000" dirty="0">
                <a:solidFill>
                  <a:schemeClr val="bg1"/>
                </a:solidFill>
              </a:rPr>
              <a:t>phase-coherent receivers and where our signals are going </a:t>
            </a:r>
            <a:r>
              <a:rPr lang="en-US" sz="2000" dirty="0" smtClean="0">
                <a:solidFill>
                  <a:schemeClr val="bg1"/>
                </a:solidFill>
              </a:rPr>
              <a:t>with four, </a:t>
            </a:r>
            <a:r>
              <a:rPr lang="en-US" sz="2000" dirty="0">
                <a:solidFill>
                  <a:schemeClr val="bg1"/>
                </a:solidFill>
              </a:rPr>
              <a:t>phase-coherent transmitters.  We will </a:t>
            </a:r>
            <a:r>
              <a:rPr lang="en-US" sz="2000" dirty="0" smtClean="0">
                <a:solidFill>
                  <a:schemeClr val="bg1"/>
                </a:solidFill>
              </a:rPr>
              <a:t>add the power of remote facilities to </a:t>
            </a:r>
            <a:r>
              <a:rPr lang="en-US" sz="2000" dirty="0">
                <a:solidFill>
                  <a:schemeClr val="bg1"/>
                </a:solidFill>
              </a:rPr>
              <a:t>our own.  Protocols are evolving.</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000" dirty="0">
                <a:solidFill>
                  <a:schemeClr val="bg1"/>
                </a:solidFill>
              </a:rPr>
              <a:t>Not covered here: The government-championed </a:t>
            </a:r>
            <a:r>
              <a:rPr lang="en-US" sz="2000" dirty="0" smtClean="0">
                <a:solidFill>
                  <a:schemeClr val="bg1"/>
                </a:solidFill>
              </a:rPr>
              <a:t>VITA-49 </a:t>
            </a:r>
            <a:r>
              <a:rPr lang="en-US" sz="2000" dirty="0">
                <a:solidFill>
                  <a:schemeClr val="bg1"/>
                </a:solidFill>
              </a:rPr>
              <a:t>protocol will widely transport RF </a:t>
            </a:r>
            <a:r>
              <a:rPr lang="en-US" sz="2000" dirty="0" smtClean="0">
                <a:solidFill>
                  <a:schemeClr val="bg1"/>
                </a:solidFill>
              </a:rPr>
              <a:t>(IF, Audio, too) </a:t>
            </a:r>
            <a:r>
              <a:rPr lang="en-US" sz="2000" dirty="0">
                <a:solidFill>
                  <a:schemeClr val="bg1"/>
                </a:solidFill>
              </a:rPr>
              <a:t>over Internet sockets, facilitating soft instruments, interconnecting of our own multiple transceivers and interconnecting with remote facilities.  The soft sound card </a:t>
            </a:r>
            <a:r>
              <a:rPr lang="en-US" sz="2000" dirty="0" smtClean="0">
                <a:solidFill>
                  <a:schemeClr val="bg1"/>
                </a:solidFill>
              </a:rPr>
              <a:t>already exists </a:t>
            </a:r>
            <a:r>
              <a:rPr lang="en-US" sz="2000" dirty="0">
                <a:solidFill>
                  <a:schemeClr val="bg1"/>
                </a:solidFill>
              </a:rPr>
              <a:t>for </a:t>
            </a:r>
            <a:r>
              <a:rPr lang="en-US" sz="2000" dirty="0" smtClean="0">
                <a:solidFill>
                  <a:schemeClr val="bg1"/>
                </a:solidFill>
              </a:rPr>
              <a:t>DAX (Digital Audio Exchange)-like </a:t>
            </a:r>
            <a:r>
              <a:rPr lang="en-US" sz="2000" dirty="0">
                <a:solidFill>
                  <a:schemeClr val="bg1"/>
                </a:solidFill>
              </a:rPr>
              <a:t>applications.</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000" dirty="0">
                <a:solidFill>
                  <a:schemeClr val="bg1"/>
                </a:solidFill>
              </a:rPr>
              <a:t>Reasonably-priced, </a:t>
            </a:r>
            <a:r>
              <a:rPr lang="en-US" sz="2000" dirty="0" smtClean="0">
                <a:solidFill>
                  <a:schemeClr val="bg1"/>
                </a:solidFill>
              </a:rPr>
              <a:t>super-performance, incredibly-versatile SDR designs </a:t>
            </a:r>
            <a:r>
              <a:rPr lang="en-US" sz="2000" dirty="0">
                <a:solidFill>
                  <a:schemeClr val="bg1"/>
                </a:solidFill>
              </a:rPr>
              <a:t>are </a:t>
            </a:r>
            <a:r>
              <a:rPr lang="en-US" sz="2000" dirty="0" smtClean="0">
                <a:solidFill>
                  <a:schemeClr val="bg1"/>
                </a:solidFill>
              </a:rPr>
              <a:t>increasingly becoming </a:t>
            </a:r>
            <a:r>
              <a:rPr lang="en-US" sz="2000" dirty="0">
                <a:solidFill>
                  <a:schemeClr val="bg1"/>
                </a:solidFill>
              </a:rPr>
              <a:t>available to the amateur </a:t>
            </a:r>
            <a:r>
              <a:rPr lang="en-US" sz="2000" dirty="0" smtClean="0">
                <a:solidFill>
                  <a:schemeClr val="bg1"/>
                </a:solidFill>
              </a:rPr>
              <a:t>community!</a:t>
            </a:r>
            <a:endParaRPr lang="en-US" sz="2000" dirty="0">
              <a:solidFill>
                <a:schemeClr val="bg1"/>
              </a:solidFill>
            </a:endParaRPr>
          </a:p>
        </p:txBody>
      </p:sp>
    </p:spTree>
    <p:extLst>
      <p:ext uri="{BB962C8B-B14F-4D97-AF65-F5344CB8AC3E}">
        <p14:creationId xmlns:p14="http://schemas.microsoft.com/office/powerpoint/2010/main" val="2148887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19200" y="590550"/>
            <a:ext cx="6858000" cy="584775"/>
          </a:xfrm>
          <a:prstGeom prst="rect">
            <a:avLst/>
          </a:prstGeom>
          <a:noFill/>
        </p:spPr>
        <p:txBody>
          <a:bodyPr wrap="square" rtlCol="0">
            <a:spAutoFit/>
          </a:bodyPr>
          <a:lstStyle/>
          <a:p>
            <a:pPr algn="ctr"/>
            <a:r>
              <a:rPr lang="en-US" sz="3200" dirty="0" smtClean="0">
                <a:solidFill>
                  <a:schemeClr val="tx2">
                    <a:lumMod val="40000"/>
                    <a:lumOff val="60000"/>
                  </a:schemeClr>
                </a:solidFill>
              </a:rPr>
              <a:t>Questions?</a:t>
            </a:r>
            <a:endParaRPr lang="en-US" sz="3200" dirty="0">
              <a:solidFill>
                <a:schemeClr val="tx2">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812" y="1504950"/>
            <a:ext cx="4676775" cy="2630686"/>
          </a:xfrm>
          <a:prstGeom prst="rect">
            <a:avLst/>
          </a:prstGeom>
        </p:spPr>
      </p:pic>
    </p:spTree>
    <p:extLst>
      <p:ext uri="{BB962C8B-B14F-4D97-AF65-F5344CB8AC3E}">
        <p14:creationId xmlns:p14="http://schemas.microsoft.com/office/powerpoint/2010/main" val="220922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476250" y="361950"/>
            <a:ext cx="81915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What Is A Software Defined Radio?</a:t>
            </a:r>
            <a:endParaRPr lang="en-US" sz="2800" dirty="0">
              <a:solidFill>
                <a:schemeClr val="tx2">
                  <a:lumMod val="40000"/>
                  <a:lumOff val="60000"/>
                </a:schemeClr>
              </a:solidFill>
            </a:endParaRPr>
          </a:p>
        </p:txBody>
      </p:sp>
      <p:sp>
        <p:nvSpPr>
          <p:cNvPr id="7" name="TextBox 6"/>
          <p:cNvSpPr txBox="1"/>
          <p:nvPr/>
        </p:nvSpPr>
        <p:spPr>
          <a:xfrm>
            <a:off x="381000" y="971550"/>
            <a:ext cx="8610600" cy="390876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Modulation and Demodulation modes in software, so they are changeable and new ones can be added.</a:t>
            </a:r>
          </a:p>
          <a:p>
            <a:pPr marL="285750" indent="-285750">
              <a:buFont typeface="Arial" panose="020B0604020202020204" pitchFamily="34" charset="0"/>
              <a:buChar char="•"/>
            </a:pPr>
            <a:endParaRPr lang="en-US" sz="8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Signal Processing in Software, so it is changeable and expandable.</a:t>
            </a:r>
          </a:p>
          <a:p>
            <a:pPr marL="285750" indent="-285750">
              <a:buFont typeface="Arial" panose="020B0604020202020204" pitchFamily="34" charset="0"/>
              <a:buChar char="•"/>
            </a:pPr>
            <a:endParaRPr lang="en-US" sz="8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Control Surface, whether a computer display or physical encoders, is Reconfigurable in software.</a:t>
            </a:r>
          </a:p>
          <a:p>
            <a:pPr marL="285750" indent="-285750">
              <a:buFont typeface="Arial" panose="020B0604020202020204" pitchFamily="34" charset="0"/>
              <a:buChar char="•"/>
            </a:pPr>
            <a:endParaRPr lang="en-US" sz="8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Can Add New Features and Capabilities with new controls to operate them completely in software.</a:t>
            </a:r>
          </a:p>
          <a:p>
            <a:pPr marL="285750" indent="-285750">
              <a:buFont typeface="Arial" panose="020B0604020202020204" pitchFamily="34" charset="0"/>
              <a:buChar char="•"/>
            </a:pPr>
            <a:endParaRPr lang="en-US" sz="8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Radio is Controlled by Software and is very likely networked. An API may be available.</a:t>
            </a:r>
            <a:endParaRPr lang="en-US" sz="2400" dirty="0">
              <a:solidFill>
                <a:schemeClr val="bg1"/>
              </a:solidFill>
            </a:endParaRPr>
          </a:p>
        </p:txBody>
      </p:sp>
    </p:spTree>
    <p:extLst>
      <p:ext uri="{BB962C8B-B14F-4D97-AF65-F5344CB8AC3E}">
        <p14:creationId xmlns:p14="http://schemas.microsoft.com/office/powerpoint/2010/main" val="88772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1" y="0"/>
            <a:ext cx="9144000" cy="5143500"/>
          </a:xfrm>
          <a:prstGeom prst="rect">
            <a:avLst/>
          </a:prstGeom>
        </p:spPr>
      </p:pic>
      <p:sp>
        <p:nvSpPr>
          <p:cNvPr id="6" name="TextBox 5"/>
          <p:cNvSpPr txBox="1"/>
          <p:nvPr/>
        </p:nvSpPr>
        <p:spPr>
          <a:xfrm>
            <a:off x="609600" y="285750"/>
            <a:ext cx="8000999" cy="523220"/>
          </a:xfrm>
          <a:prstGeom prst="rect">
            <a:avLst/>
          </a:prstGeom>
          <a:noFill/>
        </p:spPr>
        <p:txBody>
          <a:bodyPr wrap="square" rtlCol="0">
            <a:spAutoFit/>
          </a:bodyPr>
          <a:lstStyle/>
          <a:p>
            <a:pPr algn="ctr"/>
            <a:r>
              <a:rPr lang="en-US" sz="2800" dirty="0">
                <a:solidFill>
                  <a:srgbClr val="1F497D">
                    <a:lumMod val="40000"/>
                    <a:lumOff val="60000"/>
                  </a:srgbClr>
                </a:solidFill>
              </a:rPr>
              <a:t>What </a:t>
            </a:r>
            <a:r>
              <a:rPr lang="en-US" sz="2800" dirty="0" smtClean="0">
                <a:solidFill>
                  <a:srgbClr val="1F497D">
                    <a:lumMod val="40000"/>
                    <a:lumOff val="60000"/>
                  </a:srgbClr>
                </a:solidFill>
              </a:rPr>
              <a:t>Are The </a:t>
            </a:r>
            <a:r>
              <a:rPr lang="en-US" sz="2800" dirty="0">
                <a:solidFill>
                  <a:srgbClr val="1F497D">
                    <a:lumMod val="40000"/>
                    <a:lumOff val="60000"/>
                  </a:srgbClr>
                </a:solidFill>
              </a:rPr>
              <a:t>Benefits </a:t>
            </a:r>
            <a:r>
              <a:rPr lang="en-US" sz="2800" dirty="0" smtClean="0">
                <a:solidFill>
                  <a:srgbClr val="1F497D">
                    <a:lumMod val="40000"/>
                    <a:lumOff val="60000"/>
                  </a:srgbClr>
                </a:solidFill>
              </a:rPr>
              <a:t>Of A </a:t>
            </a:r>
            <a:r>
              <a:rPr lang="en-US" sz="2800" dirty="0">
                <a:solidFill>
                  <a:srgbClr val="1F497D">
                    <a:lumMod val="40000"/>
                    <a:lumOff val="60000"/>
                  </a:srgbClr>
                </a:solidFill>
              </a:rPr>
              <a:t>Software Defined Radio?</a:t>
            </a:r>
            <a:endParaRPr lang="en-US" dirty="0"/>
          </a:p>
        </p:txBody>
      </p:sp>
      <p:sp>
        <p:nvSpPr>
          <p:cNvPr id="7" name="TextBox 6"/>
          <p:cNvSpPr txBox="1"/>
          <p:nvPr/>
        </p:nvSpPr>
        <p:spPr>
          <a:xfrm>
            <a:off x="609600" y="868738"/>
            <a:ext cx="8078171" cy="3939540"/>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prstClr val="white"/>
                </a:solidFill>
              </a:rPr>
              <a:t>Everything </a:t>
            </a:r>
            <a:r>
              <a:rPr lang="en-US" sz="2000" dirty="0" smtClean="0">
                <a:solidFill>
                  <a:prstClr val="white"/>
                </a:solidFill>
              </a:rPr>
              <a:t>previously mentioned is </a:t>
            </a:r>
            <a:r>
              <a:rPr lang="en-US" sz="2000" dirty="0">
                <a:solidFill>
                  <a:prstClr val="white"/>
                </a:solidFill>
              </a:rPr>
              <a:t>reprogrammable in software. </a:t>
            </a:r>
            <a:r>
              <a:rPr lang="en-US" sz="2000" dirty="0" smtClean="0">
                <a:solidFill>
                  <a:prstClr val="white"/>
                </a:solidFill>
              </a:rPr>
              <a:t> Flex RF Tracking Notch Filter™ is one </a:t>
            </a:r>
            <a:r>
              <a:rPr lang="en-US" sz="2000" dirty="0">
                <a:solidFill>
                  <a:prstClr val="white"/>
                </a:solidFill>
              </a:rPr>
              <a:t>example</a:t>
            </a:r>
            <a:r>
              <a:rPr lang="en-US" sz="2000" dirty="0" smtClean="0">
                <a:solidFill>
                  <a:prstClr val="white"/>
                </a:solidFill>
              </a:rPr>
              <a:t>.  </a:t>
            </a:r>
            <a:r>
              <a:rPr lang="en-US" sz="2000" dirty="0">
                <a:solidFill>
                  <a:prstClr val="white"/>
                </a:solidFill>
              </a:rPr>
              <a:t>Others later</a:t>
            </a:r>
            <a:r>
              <a:rPr lang="en-US" sz="2000" dirty="0" smtClean="0">
                <a:solidFill>
                  <a:prstClr val="white"/>
                </a:solidFill>
              </a:rPr>
              <a:t>.</a:t>
            </a:r>
          </a:p>
          <a:p>
            <a:pPr marL="285750" lvl="0" indent="-285750">
              <a:buFont typeface="Arial" panose="020B0604020202020204" pitchFamily="34" charset="0"/>
              <a:buChar char="•"/>
            </a:pPr>
            <a:endParaRPr lang="en-US" sz="600" dirty="0">
              <a:solidFill>
                <a:prstClr val="white"/>
              </a:solidFill>
            </a:endParaRPr>
          </a:p>
          <a:p>
            <a:pPr marL="285750" lvl="0" indent="-285750">
              <a:buFont typeface="Arial" panose="020B0604020202020204" pitchFamily="34" charset="0"/>
              <a:buChar char="•"/>
            </a:pPr>
            <a:r>
              <a:rPr lang="en-US" sz="2000" dirty="0">
                <a:solidFill>
                  <a:prstClr val="white"/>
                </a:solidFill>
              </a:rPr>
              <a:t>Added features </a:t>
            </a:r>
            <a:r>
              <a:rPr lang="en-US" sz="2000" dirty="0" smtClean="0">
                <a:solidFill>
                  <a:prstClr val="white"/>
                </a:solidFill>
              </a:rPr>
              <a:t>and added receivers </a:t>
            </a:r>
            <a:r>
              <a:rPr lang="en-US" sz="2000" dirty="0">
                <a:solidFill>
                  <a:prstClr val="white"/>
                </a:solidFill>
              </a:rPr>
              <a:t>only require more processing power, not physical components</a:t>
            </a:r>
            <a:r>
              <a:rPr lang="en-US" sz="2000" dirty="0" smtClean="0">
                <a:solidFill>
                  <a:prstClr val="white"/>
                </a:solidFill>
              </a:rPr>
              <a:t>.</a:t>
            </a:r>
          </a:p>
          <a:p>
            <a:pPr marL="285750" lvl="0" indent="-285750">
              <a:buFont typeface="Arial" panose="020B0604020202020204" pitchFamily="34" charset="0"/>
              <a:buChar char="•"/>
            </a:pPr>
            <a:endParaRPr lang="en-US" sz="600" dirty="0">
              <a:solidFill>
                <a:prstClr val="white"/>
              </a:solidFill>
            </a:endParaRPr>
          </a:p>
          <a:p>
            <a:pPr marL="285750" lvl="0" indent="-285750">
              <a:buFont typeface="Arial" panose="020B0604020202020204" pitchFamily="34" charset="0"/>
              <a:buChar char="•"/>
            </a:pPr>
            <a:r>
              <a:rPr lang="en-US" sz="2000" dirty="0">
                <a:solidFill>
                  <a:prstClr val="white"/>
                </a:solidFill>
              </a:rPr>
              <a:t>“Small </a:t>
            </a:r>
            <a:r>
              <a:rPr lang="en-US" sz="2000" dirty="0" smtClean="0">
                <a:solidFill>
                  <a:prstClr val="white"/>
                </a:solidFill>
              </a:rPr>
              <a:t>Pipe</a:t>
            </a:r>
            <a:r>
              <a:rPr lang="en-US" sz="2000" dirty="0">
                <a:solidFill>
                  <a:prstClr val="white"/>
                </a:solidFill>
              </a:rPr>
              <a:t>” designs allow full </a:t>
            </a:r>
            <a:r>
              <a:rPr lang="en-US" sz="2000" dirty="0" smtClean="0">
                <a:solidFill>
                  <a:prstClr val="white"/>
                </a:solidFill>
              </a:rPr>
              <a:t>receive and transmit </a:t>
            </a:r>
            <a:r>
              <a:rPr lang="en-US" sz="2000" dirty="0">
                <a:solidFill>
                  <a:prstClr val="white"/>
                </a:solidFill>
              </a:rPr>
              <a:t>operation from </a:t>
            </a:r>
            <a:r>
              <a:rPr lang="en-US" sz="2000" dirty="0" smtClean="0">
                <a:solidFill>
                  <a:prstClr val="white"/>
                </a:solidFill>
              </a:rPr>
              <a:t>smartphones or </a:t>
            </a:r>
            <a:r>
              <a:rPr lang="en-US" sz="2000" dirty="0">
                <a:solidFill>
                  <a:prstClr val="white"/>
                </a:solidFill>
              </a:rPr>
              <a:t>tablets, </a:t>
            </a:r>
            <a:r>
              <a:rPr lang="en-US" sz="2000" dirty="0" smtClean="0">
                <a:solidFill>
                  <a:prstClr val="white"/>
                </a:solidFill>
              </a:rPr>
              <a:t>as well as computers.</a:t>
            </a:r>
          </a:p>
          <a:p>
            <a:pPr marL="285750" lvl="0" indent="-285750">
              <a:buFont typeface="Arial" panose="020B0604020202020204" pitchFamily="34" charset="0"/>
              <a:buChar char="•"/>
            </a:pPr>
            <a:endParaRPr lang="en-US" sz="600" dirty="0">
              <a:solidFill>
                <a:prstClr val="white"/>
              </a:solidFill>
            </a:endParaRPr>
          </a:p>
          <a:p>
            <a:pPr marL="285750" lvl="0" indent="-285750">
              <a:buFont typeface="Arial" panose="020B0604020202020204" pitchFamily="34" charset="0"/>
              <a:buChar char="•"/>
            </a:pPr>
            <a:r>
              <a:rPr lang="en-US" sz="2000" dirty="0">
                <a:solidFill>
                  <a:prstClr val="white"/>
                </a:solidFill>
              </a:rPr>
              <a:t>Tremendous dynamic range makes AGC and variable gain obsolete</a:t>
            </a:r>
            <a:r>
              <a:rPr lang="en-US" sz="2000" dirty="0" smtClean="0">
                <a:solidFill>
                  <a:prstClr val="white"/>
                </a:solidFill>
              </a:rPr>
              <a:t>.</a:t>
            </a:r>
          </a:p>
          <a:p>
            <a:pPr marL="285750" lvl="0" indent="-285750">
              <a:buFont typeface="Arial" panose="020B0604020202020204" pitchFamily="34" charset="0"/>
              <a:buChar char="•"/>
            </a:pPr>
            <a:endParaRPr lang="en-US" sz="600" dirty="0">
              <a:solidFill>
                <a:prstClr val="white"/>
              </a:solidFill>
            </a:endParaRPr>
          </a:p>
          <a:p>
            <a:pPr marL="285750" lvl="0" indent="-285750">
              <a:buFont typeface="Arial" panose="020B0604020202020204" pitchFamily="34" charset="0"/>
              <a:buChar char="•"/>
            </a:pPr>
            <a:r>
              <a:rPr lang="en-US" sz="2000" dirty="0">
                <a:solidFill>
                  <a:prstClr val="white"/>
                </a:solidFill>
              </a:rPr>
              <a:t>Ideal </a:t>
            </a:r>
            <a:r>
              <a:rPr lang="en-US" sz="2000" dirty="0" smtClean="0">
                <a:solidFill>
                  <a:prstClr val="white"/>
                </a:solidFill>
              </a:rPr>
              <a:t>component simulation with better </a:t>
            </a:r>
            <a:r>
              <a:rPr lang="en-US" sz="2000" dirty="0">
                <a:solidFill>
                  <a:prstClr val="white"/>
                </a:solidFill>
              </a:rPr>
              <a:t>performance</a:t>
            </a:r>
            <a:r>
              <a:rPr lang="en-US" sz="2000" dirty="0" smtClean="0">
                <a:solidFill>
                  <a:prstClr val="white"/>
                </a:solidFill>
              </a:rPr>
              <a:t>.  Example: Analog filters are ~2-30 </a:t>
            </a:r>
            <a:r>
              <a:rPr lang="en-US" sz="2000" dirty="0">
                <a:solidFill>
                  <a:prstClr val="white"/>
                </a:solidFill>
              </a:rPr>
              <a:t>poles.  Digital </a:t>
            </a:r>
            <a:r>
              <a:rPr lang="en-US" sz="2000" dirty="0" smtClean="0">
                <a:solidFill>
                  <a:prstClr val="white"/>
                </a:solidFill>
              </a:rPr>
              <a:t>can be ~100-2000 </a:t>
            </a:r>
            <a:r>
              <a:rPr lang="en-US" sz="2000" dirty="0">
                <a:solidFill>
                  <a:prstClr val="white"/>
                </a:solidFill>
              </a:rPr>
              <a:t>poles</a:t>
            </a:r>
            <a:r>
              <a:rPr lang="en-US" sz="2000" dirty="0" smtClean="0">
                <a:solidFill>
                  <a:prstClr val="white"/>
                </a:solidFill>
              </a:rPr>
              <a:t>.  See next </a:t>
            </a:r>
            <a:r>
              <a:rPr lang="en-US" sz="2000" dirty="0">
                <a:solidFill>
                  <a:prstClr val="white"/>
                </a:solidFill>
              </a:rPr>
              <a:t>slide</a:t>
            </a:r>
            <a:r>
              <a:rPr lang="en-US" sz="2000" dirty="0" smtClean="0">
                <a:solidFill>
                  <a:prstClr val="white"/>
                </a:solidFill>
              </a:rPr>
              <a:t>.</a:t>
            </a:r>
          </a:p>
          <a:p>
            <a:pPr marL="285750" lvl="0" indent="-285750">
              <a:buFont typeface="Arial" panose="020B0604020202020204" pitchFamily="34" charset="0"/>
              <a:buChar char="•"/>
            </a:pPr>
            <a:endParaRPr lang="en-US" sz="600" dirty="0">
              <a:solidFill>
                <a:prstClr val="white"/>
              </a:solidFill>
            </a:endParaRPr>
          </a:p>
          <a:p>
            <a:pPr marL="285750" lvl="0" indent="-285750">
              <a:buFont typeface="Arial" panose="020B0604020202020204" pitchFamily="34" charset="0"/>
              <a:buChar char="•"/>
            </a:pPr>
            <a:r>
              <a:rPr lang="en-US" sz="2000" dirty="0">
                <a:solidFill>
                  <a:prstClr val="white"/>
                </a:solidFill>
              </a:rPr>
              <a:t>FPGA </a:t>
            </a:r>
            <a:r>
              <a:rPr lang="en-US" sz="2000" dirty="0" smtClean="0">
                <a:solidFill>
                  <a:prstClr val="white"/>
                </a:solidFill>
              </a:rPr>
              <a:t>(Field </a:t>
            </a:r>
            <a:r>
              <a:rPr lang="en-US" sz="2000" dirty="0">
                <a:solidFill>
                  <a:prstClr val="white"/>
                </a:solidFill>
              </a:rPr>
              <a:t>programmable gate array) designs </a:t>
            </a:r>
            <a:r>
              <a:rPr lang="en-US" sz="2000" dirty="0">
                <a:solidFill>
                  <a:prstClr val="white"/>
                </a:solidFill>
                <a:sym typeface="Wingdings" panose="05000000000000000000" pitchFamily="2" charset="2"/>
              </a:rPr>
              <a:t> Massive computing power  </a:t>
            </a:r>
            <a:r>
              <a:rPr lang="en-US" sz="2000" dirty="0" smtClean="0">
                <a:solidFill>
                  <a:prstClr val="white"/>
                </a:solidFill>
                <a:sym typeface="Wingdings" panose="05000000000000000000" pitchFamily="2" charset="2"/>
              </a:rPr>
              <a:t>Sophisticated, high-performance </a:t>
            </a:r>
            <a:r>
              <a:rPr lang="en-US" sz="2000" dirty="0">
                <a:solidFill>
                  <a:prstClr val="white"/>
                </a:solidFill>
                <a:sym typeface="Wingdings" panose="05000000000000000000" pitchFamily="2" charset="2"/>
              </a:rPr>
              <a:t>designs.  See </a:t>
            </a:r>
            <a:r>
              <a:rPr lang="en-US" sz="2000" dirty="0" smtClean="0">
                <a:solidFill>
                  <a:prstClr val="white"/>
                </a:solidFill>
                <a:sym typeface="Wingdings" panose="05000000000000000000" pitchFamily="2" charset="2"/>
              </a:rPr>
              <a:t>following slide</a:t>
            </a:r>
            <a:r>
              <a:rPr lang="en-US" sz="2000" dirty="0">
                <a:solidFill>
                  <a:prstClr val="white"/>
                </a:solidFill>
                <a:sym typeface="Wingdings" panose="05000000000000000000" pitchFamily="2" charset="2"/>
              </a:rPr>
              <a:t>.</a:t>
            </a:r>
            <a:endParaRPr lang="en-US" sz="2000" dirty="0">
              <a:solidFill>
                <a:prstClr val="white"/>
              </a:solidFill>
            </a:endParaRPr>
          </a:p>
        </p:txBody>
      </p:sp>
    </p:spTree>
    <p:extLst>
      <p:ext uri="{BB962C8B-B14F-4D97-AF65-F5344CB8AC3E}">
        <p14:creationId xmlns:p14="http://schemas.microsoft.com/office/powerpoint/2010/main" val="342519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91228" y="285750"/>
            <a:ext cx="8761544" cy="523220"/>
          </a:xfrm>
          <a:prstGeom prst="rect">
            <a:avLst/>
          </a:prstGeom>
          <a:noFill/>
        </p:spPr>
        <p:txBody>
          <a:bodyPr wrap="square" rtlCol="0">
            <a:spAutoFit/>
          </a:bodyPr>
          <a:lstStyle/>
          <a:p>
            <a:pPr algn="ctr"/>
            <a:r>
              <a:rPr lang="en-US" sz="2800" dirty="0" smtClean="0">
                <a:solidFill>
                  <a:schemeClr val="tx2">
                    <a:lumMod val="40000"/>
                    <a:lumOff val="60000"/>
                  </a:schemeClr>
                </a:solidFill>
              </a:rPr>
              <a:t>Digital Brick Wall SSB Filter: A Nearly Perfect Shape Factor</a:t>
            </a:r>
            <a:endParaRPr lang="en-US" sz="2800" dirty="0">
              <a:solidFill>
                <a:schemeClr val="tx2">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27659"/>
            <a:ext cx="6290888" cy="3733800"/>
          </a:xfrm>
          <a:prstGeom prst="rect">
            <a:avLst/>
          </a:prstGeom>
        </p:spPr>
      </p:pic>
      <p:sp>
        <p:nvSpPr>
          <p:cNvPr id="2" name="TextBox 1"/>
          <p:cNvSpPr txBox="1"/>
          <p:nvPr/>
        </p:nvSpPr>
        <p:spPr>
          <a:xfrm>
            <a:off x="6881849" y="1029799"/>
            <a:ext cx="1970374" cy="3785652"/>
          </a:xfrm>
          <a:prstGeom prst="rect">
            <a:avLst/>
          </a:prstGeom>
          <a:noFill/>
        </p:spPr>
        <p:txBody>
          <a:bodyPr wrap="square" rtlCol="0">
            <a:spAutoFit/>
          </a:bodyPr>
          <a:lstStyle/>
          <a:p>
            <a:r>
              <a:rPr lang="en-US" dirty="0" smtClean="0">
                <a:solidFill>
                  <a:schemeClr val="bg1"/>
                </a:solidFill>
              </a:rPr>
              <a:t>The digitally-implemented Flex-5000 2.8 KHz wide SSB Filter shows nearly ideal “brick wall” skirts compared to analog designs.</a:t>
            </a:r>
          </a:p>
          <a:p>
            <a:endParaRPr lang="en-US" sz="600" dirty="0">
              <a:solidFill>
                <a:schemeClr val="bg1"/>
              </a:solidFill>
            </a:endParaRPr>
          </a:p>
          <a:p>
            <a:r>
              <a:rPr lang="en-US" dirty="0" smtClean="0">
                <a:solidFill>
                  <a:schemeClr val="bg1"/>
                </a:solidFill>
              </a:rPr>
              <a:t>The top of the curve is nearly flat compared with a 12 dB hump in one analog design.</a:t>
            </a:r>
            <a:endParaRPr lang="en-US" dirty="0">
              <a:solidFill>
                <a:schemeClr val="bg1"/>
              </a:solidFill>
            </a:endParaRPr>
          </a:p>
        </p:txBody>
      </p:sp>
    </p:spTree>
    <p:extLst>
      <p:ext uri="{BB962C8B-B14F-4D97-AF65-F5344CB8AC3E}">
        <p14:creationId xmlns:p14="http://schemas.microsoft.com/office/powerpoint/2010/main" val="15417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609600" y="361950"/>
            <a:ext cx="79248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Computing Power Cost Versus Time And Technology</a:t>
            </a:r>
            <a:endParaRPr lang="en-US" sz="2800" dirty="0">
              <a:solidFill>
                <a:schemeClr val="tx2">
                  <a:lumMod val="40000"/>
                  <a:lumOff val="60000"/>
                </a:schemeClr>
              </a:solidFill>
            </a:endParaRPr>
          </a:p>
        </p:txBody>
      </p:sp>
      <p:sp>
        <p:nvSpPr>
          <p:cNvPr id="6" name="TextBox 5"/>
          <p:cNvSpPr txBox="1"/>
          <p:nvPr/>
        </p:nvSpPr>
        <p:spPr>
          <a:xfrm>
            <a:off x="457200" y="971550"/>
            <a:ext cx="8227712" cy="707886"/>
          </a:xfrm>
          <a:prstGeom prst="rect">
            <a:avLst/>
          </a:prstGeom>
          <a:noFill/>
        </p:spPr>
        <p:txBody>
          <a:bodyPr wrap="square" rtlCol="0">
            <a:spAutoFit/>
          </a:bodyPr>
          <a:lstStyle/>
          <a:p>
            <a:pPr algn="ctr"/>
            <a:r>
              <a:rPr lang="en-US" sz="2000" dirty="0" smtClean="0">
                <a:solidFill>
                  <a:schemeClr val="bg1"/>
                </a:solidFill>
              </a:rPr>
              <a:t>The Flex-6700 Xilinx Virtex-6 FPGA technology is far more cost effective</a:t>
            </a:r>
          </a:p>
          <a:p>
            <a:pPr algn="ctr"/>
            <a:r>
              <a:rPr lang="en-US" sz="2000" dirty="0" smtClean="0">
                <a:solidFill>
                  <a:schemeClr val="bg1"/>
                </a:solidFill>
              </a:rPr>
              <a:t>per GFLOP of processing power than a state-of-the-art desktop PC!</a:t>
            </a:r>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54" y="1712804"/>
            <a:ext cx="8611891" cy="3075177"/>
          </a:xfrm>
          <a:prstGeom prst="rect">
            <a:avLst/>
          </a:prstGeom>
        </p:spPr>
      </p:pic>
    </p:spTree>
    <p:extLst>
      <p:ext uri="{BB962C8B-B14F-4D97-AF65-F5344CB8AC3E}">
        <p14:creationId xmlns:p14="http://schemas.microsoft.com/office/powerpoint/2010/main" val="2129944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0" y="13524"/>
            <a:ext cx="9144000" cy="5143500"/>
          </a:xfrm>
          <a:prstGeom prst="rect">
            <a:avLst/>
          </a:prstGeom>
        </p:spPr>
      </p:pic>
      <p:sp>
        <p:nvSpPr>
          <p:cNvPr id="5" name="TextBox 4"/>
          <p:cNvSpPr txBox="1"/>
          <p:nvPr/>
        </p:nvSpPr>
        <p:spPr>
          <a:xfrm>
            <a:off x="856643" y="285750"/>
            <a:ext cx="7620000" cy="523220"/>
          </a:xfrm>
          <a:prstGeom prst="rect">
            <a:avLst/>
          </a:prstGeom>
          <a:noFill/>
        </p:spPr>
        <p:txBody>
          <a:bodyPr wrap="square" rtlCol="0">
            <a:spAutoFit/>
          </a:bodyPr>
          <a:lstStyle/>
          <a:p>
            <a:pPr algn="ctr"/>
            <a:r>
              <a:rPr lang="en-US" sz="2800" dirty="0" smtClean="0">
                <a:solidFill>
                  <a:schemeClr val="tx2">
                    <a:lumMod val="40000"/>
                    <a:lumOff val="60000"/>
                  </a:schemeClr>
                </a:solidFill>
              </a:rPr>
              <a:t>Transceiver And Receiver Architectures</a:t>
            </a:r>
            <a:endParaRPr lang="en-US" sz="2800" dirty="0">
              <a:solidFill>
                <a:schemeClr val="tx2">
                  <a:lumMod val="40000"/>
                  <a:lumOff val="60000"/>
                </a:schemeClr>
              </a:solidFill>
            </a:endParaRPr>
          </a:p>
        </p:txBody>
      </p:sp>
      <p:sp>
        <p:nvSpPr>
          <p:cNvPr id="7" name="TextBox 6"/>
          <p:cNvSpPr txBox="1"/>
          <p:nvPr/>
        </p:nvSpPr>
        <p:spPr>
          <a:xfrm>
            <a:off x="436814" y="819041"/>
            <a:ext cx="8515957" cy="393954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2">
                    <a:lumMod val="40000"/>
                    <a:lumOff val="60000"/>
                  </a:schemeClr>
                </a:solidFill>
              </a:rPr>
              <a:t>Multi-Conversion (Triple Or Dual Conversion Superheterodyne)</a:t>
            </a:r>
          </a:p>
          <a:p>
            <a:r>
              <a:rPr lang="en-US" dirty="0" smtClean="0">
                <a:solidFill>
                  <a:schemeClr val="bg1"/>
                </a:solidFill>
              </a:rPr>
              <a:t>Car radios; TVs; Older Scanners; Elecraft K2 &amp; K3 transceivers; most Icom, Kenwood, Ten-Tec and Yaesu transceivers ($100-$12K)</a:t>
            </a:r>
          </a:p>
          <a:p>
            <a:endParaRPr lang="en-US" sz="600" dirty="0" smtClean="0">
              <a:solidFill>
                <a:schemeClr val="bg1"/>
              </a:solidFill>
            </a:endParaRPr>
          </a:p>
          <a:p>
            <a:pPr marL="285750" indent="-285750">
              <a:buFont typeface="Arial" panose="020B0604020202020204" pitchFamily="34" charset="0"/>
              <a:buChar char="•"/>
            </a:pPr>
            <a:r>
              <a:rPr lang="en-US" sz="2000" dirty="0" smtClean="0">
                <a:solidFill>
                  <a:schemeClr val="tx2">
                    <a:lumMod val="40000"/>
                    <a:lumOff val="60000"/>
                  </a:schemeClr>
                </a:solidFill>
              </a:rPr>
              <a:t>SDR VHF/UHF &gt;1 MHz Bandwidth </a:t>
            </a:r>
            <a:r>
              <a:rPr lang="en-US" sz="2000" dirty="0">
                <a:solidFill>
                  <a:schemeClr val="tx2">
                    <a:lumMod val="40000"/>
                    <a:lumOff val="60000"/>
                  </a:schemeClr>
                </a:solidFill>
              </a:rPr>
              <a:t>Digital Receivers </a:t>
            </a:r>
            <a:r>
              <a:rPr lang="en-US" sz="2000" dirty="0" smtClean="0">
                <a:solidFill>
                  <a:schemeClr val="tx2">
                    <a:lumMod val="40000"/>
                    <a:lumOff val="60000"/>
                  </a:schemeClr>
                </a:solidFill>
              </a:rPr>
              <a:t>And </a:t>
            </a:r>
            <a:r>
              <a:rPr lang="en-US" sz="2000" dirty="0">
                <a:solidFill>
                  <a:schemeClr val="tx2">
                    <a:lumMod val="40000"/>
                    <a:lumOff val="60000"/>
                  </a:schemeClr>
                </a:solidFill>
              </a:rPr>
              <a:t>Transceivers</a:t>
            </a:r>
            <a:endParaRPr lang="en-US" sz="2000" dirty="0" smtClean="0">
              <a:solidFill>
                <a:schemeClr val="tx2">
                  <a:lumMod val="40000"/>
                  <a:lumOff val="60000"/>
                </a:schemeClr>
              </a:solidFill>
            </a:endParaRPr>
          </a:p>
          <a:p>
            <a:r>
              <a:rPr lang="en-US" dirty="0" smtClean="0">
                <a:solidFill>
                  <a:schemeClr val="bg1"/>
                </a:solidFill>
              </a:rPr>
              <a:t>DVB-T Dongles [R820T or E4000 receiver, RTL2832U USB demodulator] ($15), HackRF transceiver ($299</a:t>
            </a:r>
            <a:r>
              <a:rPr lang="en-US" dirty="0">
                <a:solidFill>
                  <a:schemeClr val="bg1"/>
                </a:solidFill>
              </a:rPr>
              <a:t>), usable with the Ham It Up v1.2 Upconverter ($45 + optional $20 case)</a:t>
            </a:r>
            <a:endParaRPr lang="en-US" dirty="0" smtClean="0">
              <a:solidFill>
                <a:schemeClr val="bg1"/>
              </a:solidFill>
            </a:endParaRPr>
          </a:p>
          <a:p>
            <a:endParaRPr lang="en-US" sz="600" dirty="0" smtClean="0">
              <a:solidFill>
                <a:schemeClr val="bg1"/>
              </a:solidFill>
            </a:endParaRPr>
          </a:p>
          <a:p>
            <a:pPr marL="285750" indent="-285750">
              <a:buFont typeface="Arial" panose="020B0604020202020204" pitchFamily="34" charset="0"/>
              <a:buChar char="•"/>
            </a:pPr>
            <a:r>
              <a:rPr lang="en-US" sz="2000" dirty="0" smtClean="0">
                <a:solidFill>
                  <a:schemeClr val="tx2">
                    <a:lumMod val="40000"/>
                    <a:lumOff val="60000"/>
                  </a:schemeClr>
                </a:solidFill>
              </a:rPr>
              <a:t>SDR Direct </a:t>
            </a:r>
            <a:r>
              <a:rPr lang="en-US" sz="2000" u="wavy" dirty="0" smtClean="0">
                <a:solidFill>
                  <a:schemeClr val="tx2">
                    <a:lumMod val="40000"/>
                    <a:lumOff val="60000"/>
                  </a:schemeClr>
                </a:solidFill>
                <a:uFill>
                  <a:solidFill>
                    <a:srgbClr val="C00000"/>
                  </a:solidFill>
                </a:uFill>
              </a:rPr>
              <a:t>Conversion</a:t>
            </a:r>
            <a:r>
              <a:rPr lang="en-US" sz="2000" dirty="0" smtClean="0">
                <a:solidFill>
                  <a:schemeClr val="tx2">
                    <a:lumMod val="40000"/>
                    <a:lumOff val="60000"/>
                  </a:schemeClr>
                </a:solidFill>
              </a:rPr>
              <a:t> (One Analog Down Conversion To “Audio” Baseband)</a:t>
            </a:r>
          </a:p>
          <a:p>
            <a:r>
              <a:rPr lang="en-US" dirty="0" smtClean="0">
                <a:solidFill>
                  <a:schemeClr val="bg1"/>
                </a:solidFill>
              </a:rPr>
              <a:t>Flex-5000 ($2,799 discontinued), Elecraft KX3 ($1K) optional PX3 panadapter ($500)</a:t>
            </a:r>
          </a:p>
          <a:p>
            <a:endParaRPr lang="en-US" sz="600" dirty="0" smtClean="0">
              <a:solidFill>
                <a:schemeClr val="bg1"/>
              </a:solidFill>
            </a:endParaRPr>
          </a:p>
          <a:p>
            <a:pPr marL="285750" indent="-285750">
              <a:buFont typeface="Arial" panose="020B0604020202020204" pitchFamily="34" charset="0"/>
              <a:buChar char="•"/>
            </a:pPr>
            <a:r>
              <a:rPr lang="en-US" sz="2000" dirty="0" smtClean="0">
                <a:solidFill>
                  <a:schemeClr val="tx2">
                    <a:lumMod val="40000"/>
                    <a:lumOff val="60000"/>
                  </a:schemeClr>
                </a:solidFill>
              </a:rPr>
              <a:t>SDR Direct </a:t>
            </a:r>
            <a:r>
              <a:rPr lang="en-US" sz="2000" u="wavy" dirty="0" smtClean="0">
                <a:solidFill>
                  <a:schemeClr val="tx2">
                    <a:lumMod val="40000"/>
                    <a:lumOff val="60000"/>
                  </a:schemeClr>
                </a:solidFill>
                <a:uFill>
                  <a:solidFill>
                    <a:srgbClr val="C00000"/>
                  </a:solidFill>
                </a:uFill>
              </a:rPr>
              <a:t>Sampling</a:t>
            </a:r>
            <a:r>
              <a:rPr lang="en-US" sz="2000" dirty="0" smtClean="0">
                <a:solidFill>
                  <a:schemeClr val="tx2">
                    <a:lumMod val="40000"/>
                    <a:lumOff val="60000"/>
                  </a:schemeClr>
                </a:solidFill>
              </a:rPr>
              <a:t> With A “</a:t>
            </a:r>
            <a:r>
              <a:rPr lang="en-US" sz="2000" dirty="0">
                <a:solidFill>
                  <a:schemeClr val="tx2">
                    <a:lumMod val="40000"/>
                    <a:lumOff val="60000"/>
                  </a:schemeClr>
                </a:solidFill>
              </a:rPr>
              <a:t>L</a:t>
            </a:r>
            <a:r>
              <a:rPr lang="en-US" sz="2000" dirty="0" smtClean="0">
                <a:solidFill>
                  <a:schemeClr val="tx2">
                    <a:lumMod val="40000"/>
                    <a:lumOff val="60000"/>
                  </a:schemeClr>
                </a:solidFill>
              </a:rPr>
              <a:t>arge Pipe” Interface (Sampling At Antenna)</a:t>
            </a:r>
          </a:p>
          <a:p>
            <a:r>
              <a:rPr lang="en-US" dirty="0" smtClean="0">
                <a:solidFill>
                  <a:schemeClr val="bg1"/>
                </a:solidFill>
              </a:rPr>
              <a:t>TAPR HPSDR (~$2K-3K), TAPR Hermes ($895), Apache Labs ANAN-100B ($1850), </a:t>
            </a:r>
            <a:r>
              <a:rPr lang="en-US" dirty="0" err="1" smtClean="0">
                <a:solidFill>
                  <a:schemeClr val="bg1"/>
                </a:solidFill>
              </a:rPr>
              <a:t>HiQSDR</a:t>
            </a:r>
            <a:endParaRPr lang="en-US" dirty="0" smtClean="0">
              <a:solidFill>
                <a:schemeClr val="bg1"/>
              </a:solidFill>
            </a:endParaRPr>
          </a:p>
          <a:p>
            <a:endParaRPr lang="en-US" sz="600" dirty="0" smtClean="0">
              <a:solidFill>
                <a:schemeClr val="bg1"/>
              </a:solidFill>
            </a:endParaRPr>
          </a:p>
          <a:p>
            <a:pPr marL="285750" indent="-285750">
              <a:buFont typeface="Arial" panose="020B0604020202020204" pitchFamily="34" charset="0"/>
              <a:buChar char="•"/>
            </a:pPr>
            <a:r>
              <a:rPr lang="en-US" sz="2000" dirty="0" smtClean="0">
                <a:solidFill>
                  <a:schemeClr val="tx2">
                    <a:lumMod val="40000"/>
                    <a:lumOff val="60000"/>
                  </a:schemeClr>
                </a:solidFill>
              </a:rPr>
              <a:t>SDR Direct </a:t>
            </a:r>
            <a:r>
              <a:rPr lang="en-US" sz="2000" u="wavy" dirty="0" smtClean="0">
                <a:solidFill>
                  <a:schemeClr val="tx2">
                    <a:lumMod val="40000"/>
                    <a:lumOff val="60000"/>
                  </a:schemeClr>
                </a:solidFill>
                <a:uFill>
                  <a:solidFill>
                    <a:srgbClr val="C00000"/>
                  </a:solidFill>
                </a:uFill>
              </a:rPr>
              <a:t>Sampling</a:t>
            </a:r>
            <a:r>
              <a:rPr lang="en-US" sz="2000" dirty="0" smtClean="0">
                <a:solidFill>
                  <a:schemeClr val="tx2">
                    <a:lumMod val="40000"/>
                    <a:lumOff val="60000"/>
                  </a:schemeClr>
                </a:solidFill>
              </a:rPr>
              <a:t> With “Small Pipe” Interface </a:t>
            </a:r>
            <a:r>
              <a:rPr lang="en-US" sz="2000" dirty="0" smtClean="0">
                <a:solidFill>
                  <a:schemeClr val="tx2">
                    <a:lumMod val="40000"/>
                    <a:lumOff val="60000"/>
                  </a:schemeClr>
                </a:solidFill>
                <a:sym typeface="Wingdings" panose="05000000000000000000" pitchFamily="2" charset="2"/>
              </a:rPr>
              <a:t> VERY Powerful FPGA</a:t>
            </a:r>
          </a:p>
          <a:p>
            <a:r>
              <a:rPr lang="en-US" dirty="0" smtClean="0">
                <a:solidFill>
                  <a:schemeClr val="bg1"/>
                </a:solidFill>
              </a:rPr>
              <a:t>Flex-6300 ($2,499), Flex-6500 ($4,299), Flex-6700 ($7,499)</a:t>
            </a:r>
          </a:p>
        </p:txBody>
      </p:sp>
    </p:spTree>
    <p:extLst>
      <p:ext uri="{BB962C8B-B14F-4D97-AF65-F5344CB8AC3E}">
        <p14:creationId xmlns:p14="http://schemas.microsoft.com/office/powerpoint/2010/main" val="247655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50024" y="209550"/>
            <a:ext cx="8991600" cy="523220"/>
          </a:xfrm>
          <a:prstGeom prst="rect">
            <a:avLst/>
          </a:prstGeom>
          <a:noFill/>
        </p:spPr>
        <p:txBody>
          <a:bodyPr wrap="square" rtlCol="0">
            <a:spAutoFit/>
          </a:bodyPr>
          <a:lstStyle/>
          <a:p>
            <a:pPr algn="ctr"/>
            <a:r>
              <a:rPr lang="en-US" sz="2800" dirty="0">
                <a:solidFill>
                  <a:schemeClr val="tx2">
                    <a:lumMod val="40000"/>
                    <a:lumOff val="60000"/>
                  </a:schemeClr>
                </a:solidFill>
              </a:rPr>
              <a:t>Multi-Conversion </a:t>
            </a:r>
            <a:r>
              <a:rPr lang="en-US" sz="2800" dirty="0" smtClean="0">
                <a:solidFill>
                  <a:schemeClr val="tx2">
                    <a:lumMod val="40000"/>
                    <a:lumOff val="60000"/>
                  </a:schemeClr>
                </a:solidFill>
              </a:rPr>
              <a:t>(Triple</a:t>
            </a:r>
            <a:r>
              <a:rPr lang="en-US" sz="2800" dirty="0">
                <a:solidFill>
                  <a:schemeClr val="tx2">
                    <a:lumMod val="40000"/>
                    <a:lumOff val="60000"/>
                  </a:schemeClr>
                </a:solidFill>
              </a:rPr>
              <a:t> </a:t>
            </a:r>
            <a:r>
              <a:rPr lang="en-US" sz="2800" dirty="0" smtClean="0">
                <a:solidFill>
                  <a:schemeClr val="tx2">
                    <a:lumMod val="40000"/>
                    <a:lumOff val="60000"/>
                  </a:schemeClr>
                </a:solidFill>
              </a:rPr>
              <a:t>Or Double Conv Superheterodyne</a:t>
            </a:r>
            <a:r>
              <a:rPr lang="en-US" sz="2800" dirty="0">
                <a:solidFill>
                  <a:schemeClr val="tx2">
                    <a:lumMod val="40000"/>
                    <a:lumOff val="60000"/>
                  </a:schemeClr>
                </a:solidFill>
              </a:rPr>
              <a:t>)</a:t>
            </a:r>
          </a:p>
        </p:txBody>
      </p:sp>
      <p:sp>
        <p:nvSpPr>
          <p:cNvPr id="7" name="TextBox 6"/>
          <p:cNvSpPr txBox="1"/>
          <p:nvPr/>
        </p:nvSpPr>
        <p:spPr>
          <a:xfrm>
            <a:off x="6781796" y="666750"/>
            <a:ext cx="2328463" cy="4431983"/>
          </a:xfrm>
          <a:prstGeom prst="rect">
            <a:avLst/>
          </a:prstGeom>
          <a:noFill/>
        </p:spPr>
        <p:txBody>
          <a:bodyPr wrap="square" rtlCol="0">
            <a:spAutoFit/>
          </a:bodyPr>
          <a:lstStyle/>
          <a:p>
            <a:r>
              <a:rPr lang="en-US" sz="1700" dirty="0" smtClean="0">
                <a:solidFill>
                  <a:schemeClr val="bg1"/>
                </a:solidFill>
              </a:rPr>
              <a:t>The diagram shows Triple Conversion stages which have three sources of distortion.</a:t>
            </a:r>
          </a:p>
          <a:p>
            <a:endParaRPr lang="en-US" sz="600" dirty="0">
              <a:solidFill>
                <a:schemeClr val="bg1"/>
              </a:solidFill>
            </a:endParaRPr>
          </a:p>
          <a:p>
            <a:r>
              <a:rPr lang="en-US" sz="1600" dirty="0" smtClean="0">
                <a:solidFill>
                  <a:schemeClr val="bg1"/>
                </a:solidFill>
              </a:rPr>
              <a:t>Regarding the Icom IC-7600 (below), the Icom website states: “When </a:t>
            </a:r>
            <a:r>
              <a:rPr lang="en-US" sz="1600" dirty="0">
                <a:solidFill>
                  <a:schemeClr val="bg1"/>
                </a:solidFill>
              </a:rPr>
              <a:t>compared to a typical triple-conversion system, the </a:t>
            </a:r>
            <a:r>
              <a:rPr lang="en-US" sz="1600" dirty="0" smtClean="0">
                <a:solidFill>
                  <a:schemeClr val="bg1"/>
                </a:solidFill>
              </a:rPr>
              <a:t>double-conversion </a:t>
            </a:r>
            <a:r>
              <a:rPr lang="en-US" sz="1600" dirty="0">
                <a:solidFill>
                  <a:schemeClr val="bg1"/>
                </a:solidFill>
              </a:rPr>
              <a:t>system is more difficult to </a:t>
            </a:r>
            <a:r>
              <a:rPr lang="en-US" sz="1600" dirty="0" smtClean="0">
                <a:solidFill>
                  <a:schemeClr val="bg1"/>
                </a:solidFill>
              </a:rPr>
              <a:t>implement, </a:t>
            </a:r>
            <a:r>
              <a:rPr lang="en-US" sz="1600" dirty="0">
                <a:solidFill>
                  <a:schemeClr val="bg1"/>
                </a:solidFill>
              </a:rPr>
              <a:t>but it dramatically reduces signal distortion and provides a high-fidelity RF signal to the DSP processor</a:t>
            </a:r>
            <a:r>
              <a:rPr lang="en-US" sz="1600" dirty="0" smtClean="0">
                <a:solidFill>
                  <a:schemeClr val="bg1"/>
                </a:solidFill>
              </a:rPr>
              <a:t>.”</a:t>
            </a:r>
            <a:endParaRPr lang="en-US" sz="16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217" y="3409950"/>
            <a:ext cx="3290547" cy="1295400"/>
          </a:xfrm>
          <a:prstGeom prst="rect">
            <a:avLst/>
          </a:prstGeom>
        </p:spPr>
      </p:pic>
    </p:spTree>
    <p:extLst>
      <p:ext uri="{BB962C8B-B14F-4D97-AF65-F5344CB8AC3E}">
        <p14:creationId xmlns:p14="http://schemas.microsoft.com/office/powerpoint/2010/main" val="3903475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DR-SOTA &amp; AOT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SDR-SOTA &amp; AOTF</Template>
  <TotalTime>12651</TotalTime>
  <Words>4547</Words>
  <Application>Microsoft Office PowerPoint</Application>
  <PresentationFormat>On-screen Show (16:9)</PresentationFormat>
  <Paragraphs>441</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SDR-SOTA &amp; AOTF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 Pawlik</dc:creator>
  <cp:lastModifiedBy>Jon R. Pawlik</cp:lastModifiedBy>
  <cp:revision>484</cp:revision>
  <dcterms:created xsi:type="dcterms:W3CDTF">2014-08-09T14:56:25Z</dcterms:created>
  <dcterms:modified xsi:type="dcterms:W3CDTF">2015-02-16T08:56:42Z</dcterms:modified>
</cp:coreProperties>
</file>